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5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2BC88-F207-4160-ABFD-3AB25BAF976B}" v="1" dt="2019-06-21T20:52:21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edgwick" userId="589f46f5-48d4-4af0-af43-a292546cf079" providerId="ADAL" clId="{AA5F1890-CE2A-4492-B61C-20B9C9D1284D}"/>
    <pc:docChg chg="modSld">
      <pc:chgData name="Anne Sedgwick" userId="589f46f5-48d4-4af0-af43-a292546cf079" providerId="ADAL" clId="{AA5F1890-CE2A-4492-B61C-20B9C9D1284D}" dt="2019-06-21T20:53:57.691" v="140" actId="20577"/>
      <pc:docMkLst>
        <pc:docMk/>
      </pc:docMkLst>
      <pc:sldChg chg="modSp">
        <pc:chgData name="Anne Sedgwick" userId="589f46f5-48d4-4af0-af43-a292546cf079" providerId="ADAL" clId="{AA5F1890-CE2A-4492-B61C-20B9C9D1284D}" dt="2019-06-21T20:49:51.645" v="33" actId="20577"/>
        <pc:sldMkLst>
          <pc:docMk/>
          <pc:sldMk cId="3467884488" sldId="260"/>
        </pc:sldMkLst>
        <pc:spChg chg="mod">
          <ac:chgData name="Anne Sedgwick" userId="589f46f5-48d4-4af0-af43-a292546cf079" providerId="ADAL" clId="{AA5F1890-CE2A-4492-B61C-20B9C9D1284D}" dt="2019-06-21T20:49:20.477" v="16" actId="20577"/>
          <ac:spMkLst>
            <pc:docMk/>
            <pc:sldMk cId="3467884488" sldId="260"/>
            <ac:spMk id="12" creationId="{51AF471C-5C4C-4AB3-9655-F60451DA587A}"/>
          </ac:spMkLst>
        </pc:spChg>
        <pc:spChg chg="mod">
          <ac:chgData name="Anne Sedgwick" userId="589f46f5-48d4-4af0-af43-a292546cf079" providerId="ADAL" clId="{AA5F1890-CE2A-4492-B61C-20B9C9D1284D}" dt="2019-06-21T20:49:51.645" v="33" actId="20577"/>
          <ac:spMkLst>
            <pc:docMk/>
            <pc:sldMk cId="3467884488" sldId="260"/>
            <ac:spMk id="27" creationId="{17ED0F68-E25D-490C-8DD8-8CF3EB63005E}"/>
          </ac:spMkLst>
        </pc:spChg>
      </pc:sldChg>
      <pc:sldChg chg="modSp">
        <pc:chgData name="Anne Sedgwick" userId="589f46f5-48d4-4af0-af43-a292546cf079" providerId="ADAL" clId="{AA5F1890-CE2A-4492-B61C-20B9C9D1284D}" dt="2019-06-21T20:50:14.041" v="67" actId="20577"/>
        <pc:sldMkLst>
          <pc:docMk/>
          <pc:sldMk cId="2895367792" sldId="261"/>
        </pc:sldMkLst>
        <pc:spChg chg="mod">
          <ac:chgData name="Anne Sedgwick" userId="589f46f5-48d4-4af0-af43-a292546cf079" providerId="ADAL" clId="{AA5F1890-CE2A-4492-B61C-20B9C9D1284D}" dt="2019-06-21T20:50:05.916" v="50" actId="20577"/>
          <ac:spMkLst>
            <pc:docMk/>
            <pc:sldMk cId="2895367792" sldId="261"/>
            <ac:spMk id="14" creationId="{64E105F1-393A-47CC-BC6E-44D9658F963C}"/>
          </ac:spMkLst>
        </pc:spChg>
        <pc:spChg chg="mod">
          <ac:chgData name="Anne Sedgwick" userId="589f46f5-48d4-4af0-af43-a292546cf079" providerId="ADAL" clId="{AA5F1890-CE2A-4492-B61C-20B9C9D1284D}" dt="2019-06-21T20:50:14.041" v="67" actId="20577"/>
          <ac:spMkLst>
            <pc:docMk/>
            <pc:sldMk cId="2895367792" sldId="261"/>
            <ac:spMk id="33" creationId="{69A7A77A-8B17-43FA-BFAF-3B5DAE7A709E}"/>
          </ac:spMkLst>
        </pc:spChg>
      </pc:sldChg>
      <pc:sldChg chg="modSp">
        <pc:chgData name="Anne Sedgwick" userId="589f46f5-48d4-4af0-af43-a292546cf079" providerId="ADAL" clId="{AA5F1890-CE2A-4492-B61C-20B9C9D1284D}" dt="2019-06-21T20:53:57.691" v="140" actId="20577"/>
        <pc:sldMkLst>
          <pc:docMk/>
          <pc:sldMk cId="1344568485" sldId="264"/>
        </pc:sldMkLst>
        <pc:spChg chg="mod">
          <ac:chgData name="Anne Sedgwick" userId="589f46f5-48d4-4af0-af43-a292546cf079" providerId="ADAL" clId="{AA5F1890-CE2A-4492-B61C-20B9C9D1284D}" dt="2019-06-21T20:52:21.893" v="123"/>
          <ac:spMkLst>
            <pc:docMk/>
            <pc:sldMk cId="1344568485" sldId="264"/>
            <ac:spMk id="3" creationId="{852E2E87-EC3B-4500-9C9E-300A64643F8D}"/>
          </ac:spMkLst>
        </pc:spChg>
        <pc:spChg chg="mod">
          <ac:chgData name="Anne Sedgwick" userId="589f46f5-48d4-4af0-af43-a292546cf079" providerId="ADAL" clId="{AA5F1890-CE2A-4492-B61C-20B9C9D1284D}" dt="2019-06-21T20:53:57.691" v="140" actId="20577"/>
          <ac:spMkLst>
            <pc:docMk/>
            <pc:sldMk cId="1344568485" sldId="264"/>
            <ac:spMk id="13" creationId="{3270D709-26C1-4556-AF41-1F208881286F}"/>
          </ac:spMkLst>
        </pc:spChg>
      </pc:sldChg>
      <pc:sldChg chg="modSp">
        <pc:chgData name="Anne Sedgwick" userId="589f46f5-48d4-4af0-af43-a292546cf079" providerId="ADAL" clId="{AA5F1890-CE2A-4492-B61C-20B9C9D1284D}" dt="2019-06-21T20:51:57.488" v="122" actId="20577"/>
        <pc:sldMkLst>
          <pc:docMk/>
          <pc:sldMk cId="3728395262" sldId="265"/>
        </pc:sldMkLst>
        <pc:spChg chg="mod">
          <ac:chgData name="Anne Sedgwick" userId="589f46f5-48d4-4af0-af43-a292546cf079" providerId="ADAL" clId="{AA5F1890-CE2A-4492-B61C-20B9C9D1284D}" dt="2019-06-21T20:50:40.546" v="73" actId="20577"/>
          <ac:spMkLst>
            <pc:docMk/>
            <pc:sldMk cId="3728395262" sldId="265"/>
            <ac:spMk id="13" creationId="{3270D709-26C1-4556-AF41-1F208881286F}"/>
          </ac:spMkLst>
        </pc:spChg>
        <pc:spChg chg="mod">
          <ac:chgData name="Anne Sedgwick" userId="589f46f5-48d4-4af0-af43-a292546cf079" providerId="ADAL" clId="{AA5F1890-CE2A-4492-B61C-20B9C9D1284D}" dt="2019-06-21T20:51:57.488" v="122" actId="20577"/>
          <ac:spMkLst>
            <pc:docMk/>
            <pc:sldMk cId="3728395262" sldId="265"/>
            <ac:spMk id="26" creationId="{96B93389-2793-4F4D-8ECF-DEBE1FDF60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5C2D-7B85-4575-B9E4-7E8E3E02B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4AE5C-2E95-4A37-8E04-83F892A0B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5848A-63ED-45FF-B91F-DD311A0D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DEE58-7D01-409C-B049-93435BF5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5519B-63E5-4573-B148-9334619B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39D2-06B6-4C18-8668-DD748B91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CDC91-C7B5-4DBC-9C32-1A4024CBD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6BD7B-DA16-49C5-B3F5-1EEBA18C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CAB01-AA5B-4FA6-A532-4798111D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8A08-47D7-4907-A1FF-3695B05E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DA5FC-8122-4EB2-B4BC-F60FB57A7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FA890-B05B-45D2-9C2E-BAD75C3E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F99EF-10E9-4671-A3A4-86FD504D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F7A29-718C-46F2-B313-2C877939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CEB8-FF20-4B43-84A7-337231E8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6D00-60FB-4E66-B8C5-DC38340F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317A-F0F2-4DD1-901E-8313B1638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54910-E544-4211-89FE-14DB6FA3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0FF76-5E88-4360-8053-17A29AAF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88313-FEA2-48BB-B5D1-E617B853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1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48C9-D622-4A2D-8945-106F7DA9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1D6B9-2E0D-48C3-80CD-79A49B6E8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DDEE6-859C-435D-AADB-F29FDF58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5727-E4D9-4234-9FC3-04019CFE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A863B-AC7F-46AE-B9B5-72A4AA82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0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0945-CA1A-46D4-BC6B-6ED1935F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4C55-875F-45D2-AC60-6C4CE5FFD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D74E5-FB91-4CEC-A00C-8C5E46E58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0D1E7-1424-4484-9AD7-06F0CA00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C845A-1ABD-4A95-80F1-BA314687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F96A6-9DB2-476F-9B2C-C45E18E7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9409-5CB4-4EBB-9629-D077A425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2C953-32DF-43E8-94EB-C3A775574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CB0CE-B354-4441-AD24-702EB51E5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89FFD-E211-4F61-B2DF-509D6F1D3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9ECBB-79B7-4F02-959D-A56897F23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5C0E92-424A-407E-B134-F4EE891A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A3873-D05C-4C55-B717-F7C4B2B7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984AD-88EC-48D5-87EC-C8A21942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1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76C8-AE4E-47A7-9E4A-B479130D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29D1C-FA3C-4327-993A-431E3540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7424B-A119-4733-A9CC-AFC3387E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74CD9-B279-4C69-BAE7-5912A15C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C7E98-8B2C-450A-A6BE-EBD85DF3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BD321-CCFA-4104-9C41-FFD72E54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AFC01-6AC6-48A0-AAD3-93B5638B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8691-A714-422E-9900-96B24296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17CD-E9C0-4AC6-8779-12EE2BDB3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A88C5-4861-45BA-9DFF-5497FC2A4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DF5EE-F407-4A00-A672-7318F600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67E6E-386B-4159-9C62-68C4FA0E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FCE01-FEA1-4483-921A-96D037E6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AB60-BC45-476E-A291-3375C8E9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73839-CF02-412C-B8A7-CB8CEDA24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AD157-CED3-4EDA-A116-DF1776774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7ECA6-1FE7-4A14-A696-794C9EDA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1F83F-EBF0-4EE2-B4D7-79133CE3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0B07A-332B-41F7-98E2-08F6D637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5DABBD-BDEB-4E00-BB43-6238E906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D16C-C8E3-42DD-B60B-C71C5EB0D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862EF-BEFD-4A31-BF26-BB809AB3A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8D7A-D9D2-43A1-97B3-0FB29A0D969C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0FC1-2647-488D-9903-DF5E1F7F8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9274C-E1AF-423A-9258-3F822064C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AD40CC8-FFF1-4B50-88A5-9BBE6AEEA134}"/>
              </a:ext>
            </a:extLst>
          </p:cNvPr>
          <p:cNvSpPr>
            <a:spLocks noChangeAspect="1"/>
          </p:cNvSpPr>
          <p:nvPr/>
        </p:nvSpPr>
        <p:spPr>
          <a:xfrm>
            <a:off x="6289506" y="790723"/>
            <a:ext cx="5077911" cy="50779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56EBFA-AE5C-4818-BDC0-F2959AC9F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31" y="1086268"/>
            <a:ext cx="2675955" cy="6238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BF81DD-1152-4C1F-BFF8-E39F4A36391F}"/>
              </a:ext>
            </a:extLst>
          </p:cNvPr>
          <p:cNvSpPr txBox="1">
            <a:spLocks/>
          </p:cNvSpPr>
          <p:nvPr/>
        </p:nvSpPr>
        <p:spPr>
          <a:xfrm>
            <a:off x="6289510" y="3623452"/>
            <a:ext cx="5077910" cy="941653"/>
          </a:xfrm>
          <a:prstGeom prst="rect">
            <a:avLst/>
          </a:prstGeom>
          <a:solidFill>
            <a:srgbClr val="00559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let someone else decide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represents you.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637B8A-4FBB-4EA8-826F-81EA1AB2A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4684" b="36432"/>
          <a:stretch/>
        </p:blipFill>
        <p:spPr>
          <a:xfrm>
            <a:off x="6524144" y="932000"/>
            <a:ext cx="1492448" cy="10464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1F1473A-271F-4643-BBE9-0212C6D53609}"/>
              </a:ext>
            </a:extLst>
          </p:cNvPr>
          <p:cNvSpPr/>
          <p:nvPr/>
        </p:nvSpPr>
        <p:spPr>
          <a:xfrm>
            <a:off x="6289510" y="5385608"/>
            <a:ext cx="5077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Vote411.org </a:t>
            </a:r>
            <a:r>
              <a:rPr lang="en-US" sz="12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non-partisan </a:t>
            </a:r>
            <a:r>
              <a:rPr lang="en-US" sz="12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voter guide from the</a:t>
            </a:r>
            <a:br>
              <a:rPr lang="en-US" sz="12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spc="15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 of Women Voters</a:t>
            </a:r>
            <a:r>
              <a:rPr lang="en-US" sz="1600" b="1" spc="150" baseline="300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400" b="1" spc="150" dirty="0">
              <a:solidFill>
                <a:srgbClr val="005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E903965-8A02-40F2-8D04-689A58C2EE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b="43648"/>
          <a:stretch/>
        </p:blipFill>
        <p:spPr>
          <a:xfrm>
            <a:off x="6289506" y="2046069"/>
            <a:ext cx="5077917" cy="157738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7ED0F68-E25D-490C-8DD8-8CF3EB63005E}"/>
              </a:ext>
            </a:extLst>
          </p:cNvPr>
          <p:cNvSpPr/>
          <p:nvPr/>
        </p:nvSpPr>
        <p:spPr>
          <a:xfrm>
            <a:off x="6289509" y="4621413"/>
            <a:ext cx="50779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in Washington State’s Primary Election </a:t>
            </a:r>
          </a:p>
          <a:p>
            <a:pPr lvl="0" algn="ctr"/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Ballots mailed by July 19  |  Must be returned by August 6</a:t>
            </a:r>
            <a:endParaRPr lang="en-US" sz="1400" b="1" dirty="0">
              <a:solidFill>
                <a:srgbClr val="0055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EE793A-3690-48D8-A25A-077C91DBF705}"/>
              </a:ext>
            </a:extLst>
          </p:cNvPr>
          <p:cNvSpPr>
            <a:spLocks noChangeAspect="1"/>
          </p:cNvSpPr>
          <p:nvPr/>
        </p:nvSpPr>
        <p:spPr>
          <a:xfrm>
            <a:off x="699158" y="830918"/>
            <a:ext cx="5077911" cy="50779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04C6-0F64-48B9-9049-2B22FCC6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6" y="1086269"/>
            <a:ext cx="2675955" cy="623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E6917E-5288-4ECB-AD7D-933BACDE477F}"/>
              </a:ext>
            </a:extLst>
          </p:cNvPr>
          <p:cNvSpPr txBox="1">
            <a:spLocks/>
          </p:cNvSpPr>
          <p:nvPr/>
        </p:nvSpPr>
        <p:spPr>
          <a:xfrm>
            <a:off x="699155" y="3623453"/>
            <a:ext cx="5077910" cy="941653"/>
          </a:xfrm>
          <a:prstGeom prst="rect">
            <a:avLst/>
          </a:prstGeom>
          <a:solidFill>
            <a:srgbClr val="00559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voice matters!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your vote.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97D0F4-8CD6-41E6-8F20-99AA8B8A3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4684" b="36432"/>
          <a:stretch/>
        </p:blipFill>
        <p:spPr>
          <a:xfrm>
            <a:off x="933789" y="932001"/>
            <a:ext cx="1492448" cy="1046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D6D93B-771E-4452-966D-59608756BE42}"/>
              </a:ext>
            </a:extLst>
          </p:cNvPr>
          <p:cNvSpPr/>
          <p:nvPr/>
        </p:nvSpPr>
        <p:spPr>
          <a:xfrm>
            <a:off x="699155" y="4571292"/>
            <a:ext cx="50779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Vote411.org </a:t>
            </a: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non-partisan </a:t>
            </a:r>
            <a:b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voter guide from the</a:t>
            </a:r>
            <a:b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15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 of Women Voters</a:t>
            </a:r>
            <a:r>
              <a:rPr lang="en-US" sz="2000" b="1" spc="150" baseline="300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b="1" spc="150" dirty="0">
              <a:solidFill>
                <a:srgbClr val="005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Content Placeholder 5">
            <a:extLst>
              <a:ext uri="{FF2B5EF4-FFF2-40B4-BE49-F238E27FC236}">
                <a16:creationId xmlns:a16="http://schemas.microsoft.com/office/drawing/2014/main" id="{EC2F8665-7A90-402E-9EC5-2F4520665F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 b="25930"/>
          <a:stretch/>
        </p:blipFill>
        <p:spPr>
          <a:xfrm>
            <a:off x="699151" y="2046069"/>
            <a:ext cx="5077911" cy="15857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AF471C-5C4C-4AB3-9655-F60451DA587A}"/>
              </a:ext>
            </a:extLst>
          </p:cNvPr>
          <p:cNvSpPr/>
          <p:nvPr/>
        </p:nvSpPr>
        <p:spPr>
          <a:xfrm>
            <a:off x="699154" y="5461010"/>
            <a:ext cx="5077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State Primary Election </a:t>
            </a:r>
          </a:p>
          <a:p>
            <a:pPr lvl="0" algn="ctr"/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Ballots mailed by July 19  |  Must be returned by August 6</a:t>
            </a:r>
            <a:endParaRPr lang="en-US" sz="1200" b="1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8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EE793A-3690-48D8-A25A-077C91DBF705}"/>
              </a:ext>
            </a:extLst>
          </p:cNvPr>
          <p:cNvSpPr>
            <a:spLocks noChangeAspect="1"/>
          </p:cNvSpPr>
          <p:nvPr/>
        </p:nvSpPr>
        <p:spPr>
          <a:xfrm>
            <a:off x="699158" y="830918"/>
            <a:ext cx="5077911" cy="50779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04C6-0F64-48B9-9049-2B22FCC6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5" y="1086269"/>
            <a:ext cx="4815376" cy="1122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E6917E-5288-4ECB-AD7D-933BACDE477F}"/>
              </a:ext>
            </a:extLst>
          </p:cNvPr>
          <p:cNvSpPr txBox="1">
            <a:spLocks/>
          </p:cNvSpPr>
          <p:nvPr/>
        </p:nvSpPr>
        <p:spPr>
          <a:xfrm>
            <a:off x="699158" y="2540330"/>
            <a:ext cx="5077910" cy="941653"/>
          </a:xfrm>
          <a:prstGeom prst="rect">
            <a:avLst/>
          </a:prstGeom>
          <a:solidFill>
            <a:srgbClr val="00559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voice matters!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your vote.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97D0F4-8CD6-41E6-8F20-99AA8B8A3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4684" b="36432"/>
          <a:stretch/>
        </p:blipFill>
        <p:spPr>
          <a:xfrm>
            <a:off x="3868346" y="4596227"/>
            <a:ext cx="1848168" cy="12959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D6D93B-771E-4452-966D-59608756BE42}"/>
              </a:ext>
            </a:extLst>
          </p:cNvPr>
          <p:cNvSpPr/>
          <p:nvPr/>
        </p:nvSpPr>
        <p:spPr>
          <a:xfrm>
            <a:off x="699157" y="3570980"/>
            <a:ext cx="50779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Vote411.org </a:t>
            </a: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non-partisan </a:t>
            </a:r>
            <a:b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voter guide from the</a:t>
            </a:r>
            <a:b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15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 of Women Voters</a:t>
            </a:r>
            <a:r>
              <a:rPr lang="en-US" sz="2000" b="1" spc="150" baseline="300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b="1" spc="150" dirty="0">
              <a:solidFill>
                <a:srgbClr val="005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E105F1-393A-47CC-BC6E-44D9658F963C}"/>
              </a:ext>
            </a:extLst>
          </p:cNvPr>
          <p:cNvSpPr/>
          <p:nvPr/>
        </p:nvSpPr>
        <p:spPr>
          <a:xfrm>
            <a:off x="830425" y="4746307"/>
            <a:ext cx="3159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in the Washington State</a:t>
            </a:r>
            <a:b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Election</a:t>
            </a:r>
          </a:p>
          <a:p>
            <a:pPr lvl="0" algn="ctr"/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Ballots mailed by July 19</a:t>
            </a:r>
            <a:b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by August 6</a:t>
            </a:r>
            <a:endParaRPr lang="en-US" sz="1600" b="1" dirty="0">
              <a:solidFill>
                <a:srgbClr val="005596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CD0B32-C361-41CF-9812-45C5366F0183}"/>
              </a:ext>
            </a:extLst>
          </p:cNvPr>
          <p:cNvSpPr>
            <a:spLocks noChangeAspect="1"/>
          </p:cNvSpPr>
          <p:nvPr/>
        </p:nvSpPr>
        <p:spPr>
          <a:xfrm>
            <a:off x="6475489" y="836882"/>
            <a:ext cx="5077911" cy="50779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7BF48A4-6FA6-49D1-BB91-51893E16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56" y="1092233"/>
            <a:ext cx="4815376" cy="112267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5C28E74-E9C3-4CD9-915F-F025951EFFB2}"/>
              </a:ext>
            </a:extLst>
          </p:cNvPr>
          <p:cNvSpPr txBox="1">
            <a:spLocks/>
          </p:cNvSpPr>
          <p:nvPr/>
        </p:nvSpPr>
        <p:spPr>
          <a:xfrm>
            <a:off x="6475489" y="2546294"/>
            <a:ext cx="5077910" cy="941653"/>
          </a:xfrm>
          <a:prstGeom prst="rect">
            <a:avLst/>
          </a:prstGeom>
          <a:solidFill>
            <a:srgbClr val="00559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let someone else decide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represents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BA428A9-2094-49D6-8CD8-86D94B30B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4684" b="36432"/>
          <a:stretch/>
        </p:blipFill>
        <p:spPr>
          <a:xfrm>
            <a:off x="9644677" y="4602191"/>
            <a:ext cx="1848168" cy="129590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77F5F7B-250D-4459-AE8D-C0AB4521B732}"/>
              </a:ext>
            </a:extLst>
          </p:cNvPr>
          <p:cNvSpPr/>
          <p:nvPr/>
        </p:nvSpPr>
        <p:spPr>
          <a:xfrm>
            <a:off x="6475487" y="4720081"/>
            <a:ext cx="3373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Vote411.org </a:t>
            </a:r>
            <a:r>
              <a:rPr lang="en-US" sz="14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non-partisan </a:t>
            </a:r>
            <a:br>
              <a:rPr lang="en-US" sz="14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voter guide from the</a:t>
            </a:r>
            <a:br>
              <a:rPr lang="en-US" sz="14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1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 of Women Voters</a:t>
            </a:r>
            <a:r>
              <a:rPr lang="en-US" b="1" spc="100" baseline="300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600" b="1" spc="100" dirty="0">
              <a:solidFill>
                <a:srgbClr val="005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A7A77A-8B17-43FA-BFAF-3B5DAE7A709E}"/>
              </a:ext>
            </a:extLst>
          </p:cNvPr>
          <p:cNvSpPr/>
          <p:nvPr/>
        </p:nvSpPr>
        <p:spPr>
          <a:xfrm>
            <a:off x="6475488" y="3521846"/>
            <a:ext cx="50779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7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in Washington State’s Primary Election</a:t>
            </a:r>
          </a:p>
          <a:p>
            <a:pPr lvl="0" algn="ctr"/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Ballots mailed by July 19</a:t>
            </a:r>
            <a:b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by August 6</a:t>
            </a:r>
            <a:endParaRPr lang="en-US" sz="1600" b="1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6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6492A3-DA79-4424-A82A-9DF3BEA0686F}"/>
              </a:ext>
            </a:extLst>
          </p:cNvPr>
          <p:cNvSpPr>
            <a:spLocks/>
          </p:cNvSpPr>
          <p:nvPr/>
        </p:nvSpPr>
        <p:spPr>
          <a:xfrm>
            <a:off x="353568" y="2577154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6EA3D-E17B-476D-9305-AB126D289ECD}"/>
              </a:ext>
            </a:extLst>
          </p:cNvPr>
          <p:cNvSpPr txBox="1">
            <a:spLocks/>
          </p:cNvSpPr>
          <p:nvPr/>
        </p:nvSpPr>
        <p:spPr>
          <a:xfrm>
            <a:off x="353568" y="3508890"/>
            <a:ext cx="5486400" cy="699897"/>
          </a:xfrm>
          <a:prstGeom prst="rect">
            <a:avLst/>
          </a:prstGeom>
          <a:solidFill>
            <a:srgbClr val="00559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let someone else decide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represents you.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D66BE8-4AE2-455C-AE08-DAEBA4495828}"/>
              </a:ext>
            </a:extLst>
          </p:cNvPr>
          <p:cNvSpPr>
            <a:spLocks/>
          </p:cNvSpPr>
          <p:nvPr/>
        </p:nvSpPr>
        <p:spPr>
          <a:xfrm>
            <a:off x="6096000" y="2585722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4B222-B714-437E-A5CC-39F8588F8138}"/>
              </a:ext>
            </a:extLst>
          </p:cNvPr>
          <p:cNvSpPr txBox="1"/>
          <p:nvPr/>
        </p:nvSpPr>
        <p:spPr>
          <a:xfrm>
            <a:off x="804672" y="2033086"/>
            <a:ext cx="7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22EF6-6B06-4174-A8A1-F0F884BBD94B}"/>
              </a:ext>
            </a:extLst>
          </p:cNvPr>
          <p:cNvSpPr txBox="1"/>
          <p:nvPr/>
        </p:nvSpPr>
        <p:spPr>
          <a:xfrm>
            <a:off x="6278880" y="204164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921AD7-58A5-43AC-B203-6DDCA6C62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6" b="34472"/>
          <a:stretch/>
        </p:blipFill>
        <p:spPr>
          <a:xfrm>
            <a:off x="6299564" y="5553013"/>
            <a:ext cx="2337769" cy="746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EA8A69-5443-4D95-A88D-80D798DCA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4684" b="36432"/>
          <a:stretch/>
        </p:blipFill>
        <p:spPr>
          <a:xfrm>
            <a:off x="3948012" y="5131955"/>
            <a:ext cx="1848168" cy="12959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270D709-26C1-4556-AF41-1F208881286F}"/>
              </a:ext>
            </a:extLst>
          </p:cNvPr>
          <p:cNvSpPr/>
          <p:nvPr/>
        </p:nvSpPr>
        <p:spPr>
          <a:xfrm>
            <a:off x="353568" y="4251823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mail in your ballot or use a local drop box </a:t>
            </a:r>
            <a:b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6</a:t>
            </a: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postage is free!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660FDB-391E-4232-B091-5EEE7BC34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3" y="5502463"/>
            <a:ext cx="1584143" cy="3693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2103B3-6410-4C96-A9E8-E020D36E4BF4}"/>
              </a:ext>
            </a:extLst>
          </p:cNvPr>
          <p:cNvSpPr txBox="1"/>
          <p:nvPr/>
        </p:nvSpPr>
        <p:spPr>
          <a:xfrm>
            <a:off x="8893365" y="5533730"/>
            <a:ext cx="25285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www.sos.wa.gov/elections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about Washington State Elections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www.lwvwa.org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about The League in Washington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1A3E5-3D87-4FE2-92BB-D73BF0E1913C}"/>
              </a:ext>
            </a:extLst>
          </p:cNvPr>
          <p:cNvSpPr txBox="1"/>
          <p:nvPr/>
        </p:nvSpPr>
        <p:spPr>
          <a:xfrm>
            <a:off x="481399" y="5929946"/>
            <a:ext cx="330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your vote!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Use VOTE411.org from the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League of Women Voters, a non-partisan online voter guide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3C6208-8CC0-4BEC-B727-B94862AA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Postcard Front/Back: General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ECEA2A-F714-4F93-BECD-353909BAD6BD}"/>
              </a:ext>
            </a:extLst>
          </p:cNvPr>
          <p:cNvGrpSpPr/>
          <p:nvPr/>
        </p:nvGrpSpPr>
        <p:grpSpPr>
          <a:xfrm>
            <a:off x="9122014" y="4001533"/>
            <a:ext cx="2286000" cy="1104735"/>
            <a:chOff x="8976314" y="3901325"/>
            <a:chExt cx="2286000" cy="110473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7F45AB-A647-43A8-A484-E2C1CD30227D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14" y="3901325"/>
              <a:ext cx="2286000" cy="0"/>
            </a:xfrm>
            <a:prstGeom prst="line">
              <a:avLst/>
            </a:prstGeom>
            <a:ln w="12700">
              <a:solidFill>
                <a:srgbClr val="0055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97C5BB-A6E2-4BD6-B7AD-3A55EB4ABCF3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14" y="4269570"/>
              <a:ext cx="2286000" cy="0"/>
            </a:xfrm>
            <a:prstGeom prst="line">
              <a:avLst/>
            </a:prstGeom>
            <a:ln w="12700">
              <a:solidFill>
                <a:srgbClr val="0055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581F9E-EA0F-4FCE-B7E4-C0E7AA286EA7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14" y="4637815"/>
              <a:ext cx="2286000" cy="0"/>
            </a:xfrm>
            <a:prstGeom prst="line">
              <a:avLst/>
            </a:prstGeom>
            <a:ln w="12700">
              <a:solidFill>
                <a:srgbClr val="0055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DFDE89-2B61-4095-861F-8626145F4EC5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14" y="5006060"/>
              <a:ext cx="2286000" cy="0"/>
            </a:xfrm>
            <a:prstGeom prst="line">
              <a:avLst/>
            </a:prstGeom>
            <a:ln w="12700">
              <a:solidFill>
                <a:srgbClr val="0055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8DFFE0-7643-413D-8BB3-E63296AAC312}"/>
              </a:ext>
            </a:extLst>
          </p:cNvPr>
          <p:cNvCxnSpPr>
            <a:cxnSpLocks/>
          </p:cNvCxnSpPr>
          <p:nvPr/>
        </p:nvCxnSpPr>
        <p:spPr>
          <a:xfrm>
            <a:off x="8858396" y="3639500"/>
            <a:ext cx="0" cy="1828800"/>
          </a:xfrm>
          <a:prstGeom prst="line">
            <a:avLst/>
          </a:prstGeom>
          <a:ln w="12700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F73A678-6D83-43BE-A20D-3472EF31F0EA}"/>
              </a:ext>
            </a:extLst>
          </p:cNvPr>
          <p:cNvSpPr/>
          <p:nvPr/>
        </p:nvSpPr>
        <p:spPr>
          <a:xfrm>
            <a:off x="10673275" y="2742671"/>
            <a:ext cx="748599" cy="842043"/>
          </a:xfrm>
          <a:prstGeom prst="rect">
            <a:avLst/>
          </a:prstGeom>
          <a:noFill/>
          <a:ln w="12700">
            <a:solidFill>
              <a:srgbClr val="005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B93389-2793-4F4D-8ECF-DEBE1FDF60FD}"/>
              </a:ext>
            </a:extLst>
          </p:cNvPr>
          <p:cNvSpPr/>
          <p:nvPr/>
        </p:nvSpPr>
        <p:spPr>
          <a:xfrm>
            <a:off x="6178598" y="3465671"/>
            <a:ext cx="26797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Election Dates</a:t>
            </a:r>
          </a:p>
          <a:p>
            <a:pPr lvl="0">
              <a:spcAft>
                <a:spcPts val="6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July 8 – Deadline for online voter registration and address change</a:t>
            </a:r>
          </a:p>
          <a:p>
            <a:pPr lvl="0">
              <a:spcAft>
                <a:spcPts val="6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July 19 – Ballots mailed to voters; ballot delivery date will differ based on county and local mail service</a:t>
            </a:r>
          </a:p>
          <a:p>
            <a:pPr lvl="0">
              <a:spcAft>
                <a:spcPts val="6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July 29 – Deadline for in-person new WA State voter registration</a:t>
            </a:r>
          </a:p>
          <a:p>
            <a:pPr lvl="0">
              <a:spcAft>
                <a:spcPts val="600"/>
              </a:spcAft>
            </a:pPr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6 – Primary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– Drop in a local drop box by 8pm or mail with free postage – must be in the mail by the last USPS pick-up and postmarked on the 6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(check your local USPS)</a:t>
            </a:r>
          </a:p>
        </p:txBody>
      </p:sp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id="{341BC39F-B787-4E9B-8A79-1286B7D982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3" b="47175"/>
          <a:stretch/>
        </p:blipFill>
        <p:spPr>
          <a:xfrm>
            <a:off x="353568" y="2571395"/>
            <a:ext cx="5486400" cy="9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9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6492A3-DA79-4424-A82A-9DF3BEA0686F}"/>
              </a:ext>
            </a:extLst>
          </p:cNvPr>
          <p:cNvSpPr>
            <a:spLocks/>
          </p:cNvSpPr>
          <p:nvPr/>
        </p:nvSpPr>
        <p:spPr>
          <a:xfrm>
            <a:off x="353568" y="1577340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6EA3D-E17B-476D-9305-AB126D289ECD}"/>
              </a:ext>
            </a:extLst>
          </p:cNvPr>
          <p:cNvSpPr txBox="1">
            <a:spLocks/>
          </p:cNvSpPr>
          <p:nvPr/>
        </p:nvSpPr>
        <p:spPr>
          <a:xfrm>
            <a:off x="353568" y="2509076"/>
            <a:ext cx="5486400" cy="699897"/>
          </a:xfrm>
          <a:prstGeom prst="rect">
            <a:avLst/>
          </a:prstGeom>
          <a:solidFill>
            <a:srgbClr val="00559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let someone else decide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represents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B9E57-56B1-4FCB-A414-71CD0893D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58693"/>
          <a:stretch/>
        </p:blipFill>
        <p:spPr>
          <a:xfrm>
            <a:off x="353568" y="1585908"/>
            <a:ext cx="5486400" cy="941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D66BE8-4AE2-455C-AE08-DAEBA4495828}"/>
              </a:ext>
            </a:extLst>
          </p:cNvPr>
          <p:cNvSpPr>
            <a:spLocks/>
          </p:cNvSpPr>
          <p:nvPr/>
        </p:nvSpPr>
        <p:spPr>
          <a:xfrm>
            <a:off x="6096000" y="1585908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2E2E87-EC3B-4500-9C9E-300A64643F8D}"/>
              </a:ext>
            </a:extLst>
          </p:cNvPr>
          <p:cNvSpPr/>
          <p:nvPr/>
        </p:nvSpPr>
        <p:spPr>
          <a:xfrm>
            <a:off x="6278879" y="1830753"/>
            <a:ext cx="523653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Election Dates</a:t>
            </a:r>
          </a:p>
          <a:p>
            <a:pPr lvl="0"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July 8 – Deadline for online voter registration and address change</a:t>
            </a:r>
          </a:p>
          <a:p>
            <a:pPr lvl="0"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July 19 – Ballots mailed to voters; ballot delivery date will differ based on county and local mail service</a:t>
            </a:r>
          </a:p>
          <a:p>
            <a:pPr lvl="0"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July 29 – Deadline for in-person new WA State voter registration</a:t>
            </a:r>
          </a:p>
          <a:p>
            <a:pPr lvl="0">
              <a:spcAft>
                <a:spcPts val="600"/>
              </a:spcAft>
            </a:pPr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6 – Primary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Drop in a local drop box by 8pm or mail with free postage – must be in the mail by the last USPS pick-up and postmarked on the 6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(check your local USPS)</a:t>
            </a:r>
          </a:p>
          <a:p>
            <a:pPr lvl="0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4B222-B714-437E-A5CC-39F8588F8138}"/>
              </a:ext>
            </a:extLst>
          </p:cNvPr>
          <p:cNvSpPr txBox="1"/>
          <p:nvPr/>
        </p:nvSpPr>
        <p:spPr>
          <a:xfrm>
            <a:off x="804672" y="1033272"/>
            <a:ext cx="7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22EF6-6B06-4174-A8A1-F0F884BBD94B}"/>
              </a:ext>
            </a:extLst>
          </p:cNvPr>
          <p:cNvSpPr txBox="1"/>
          <p:nvPr/>
        </p:nvSpPr>
        <p:spPr>
          <a:xfrm>
            <a:off x="6278880" y="104183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921AD7-58A5-43AC-B203-6DDCA6C62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6" b="34472"/>
          <a:stretch/>
        </p:blipFill>
        <p:spPr>
          <a:xfrm>
            <a:off x="6299564" y="4553199"/>
            <a:ext cx="2337769" cy="746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EA8A69-5443-4D95-A88D-80D798DCA6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4684" b="36432"/>
          <a:stretch/>
        </p:blipFill>
        <p:spPr>
          <a:xfrm>
            <a:off x="3948012" y="4132141"/>
            <a:ext cx="1848168" cy="12959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270D709-26C1-4556-AF41-1F208881286F}"/>
              </a:ext>
            </a:extLst>
          </p:cNvPr>
          <p:cNvSpPr/>
          <p:nvPr/>
        </p:nvSpPr>
        <p:spPr>
          <a:xfrm>
            <a:off x="353568" y="3252009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vote matters! </a:t>
            </a:r>
          </a:p>
          <a:p>
            <a:pPr lvl="0" algn="ctr"/>
            <a:r>
              <a:rPr lang="en-US" sz="12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mail in your ballot or use a local drop box – </a:t>
            </a:r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Postage is Free!</a:t>
            </a:r>
          </a:p>
          <a:p>
            <a:pPr lvl="0" algn="ctr"/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Election | Ballots mailed by July 19 | Return by August 6</a:t>
            </a:r>
            <a:endParaRPr lang="en-US" sz="1200" b="1" dirty="0">
              <a:solidFill>
                <a:srgbClr val="00559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660FDB-391E-4232-B091-5EEE7BC34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3" y="4502649"/>
            <a:ext cx="1584143" cy="3693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2103B3-6410-4C96-A9E8-E020D36E4BF4}"/>
              </a:ext>
            </a:extLst>
          </p:cNvPr>
          <p:cNvSpPr txBox="1"/>
          <p:nvPr/>
        </p:nvSpPr>
        <p:spPr>
          <a:xfrm>
            <a:off x="8893365" y="4533916"/>
            <a:ext cx="25285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www.sos.wa.gov/elections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about Washington State Elections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www.lwvwa.org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about The League in Washington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1A3E5-3D87-4FE2-92BB-D73BF0E1913C}"/>
              </a:ext>
            </a:extLst>
          </p:cNvPr>
          <p:cNvSpPr txBox="1"/>
          <p:nvPr/>
        </p:nvSpPr>
        <p:spPr>
          <a:xfrm>
            <a:off x="481399" y="4930132"/>
            <a:ext cx="330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your vote!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Use VOTE411.org from the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League of Women Voters, a non-partisan online voter guide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91131-9554-4A2B-B777-492168A3646A}"/>
              </a:ext>
            </a:extLst>
          </p:cNvPr>
          <p:cNvSpPr txBox="1"/>
          <p:nvPr/>
        </p:nvSpPr>
        <p:spPr>
          <a:xfrm>
            <a:off x="316523" y="110532"/>
            <a:ext cx="4780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and General Election reminder handouts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6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3552</TotalTime>
  <Words>433</Words>
  <Application>Microsoft Office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Postcard Front/Back: General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Sedgwick</dc:creator>
  <cp:lastModifiedBy>Anne Sedgwick</cp:lastModifiedBy>
  <cp:revision>21</cp:revision>
  <dcterms:created xsi:type="dcterms:W3CDTF">2018-07-02T16:34:57Z</dcterms:created>
  <dcterms:modified xsi:type="dcterms:W3CDTF">2019-06-21T20:54:05Z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ansedg@microsoft.com</vt:lpwstr>
  </property>
  <property fmtid="{D5CDD505-2E9C-101B-9397-08002B2CF9AE}" pid="5" name="MSIP_Label_f42aa342-8706-4288-bd11-ebb85995028c_SetDate">
    <vt:lpwstr>2018-07-02T21:05:31.6921234Z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