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165" r:id="rId1"/>
    <p:sldMasterId id="2147484148" r:id="rId2"/>
  </p:sldMasterIdLst>
  <p:notesMasterIdLst>
    <p:notesMasterId r:id="rId4"/>
  </p:notesMasterIdLst>
  <p:handoutMasterIdLst>
    <p:handoutMasterId r:id="rId5"/>
  </p:handoutMasterIdLst>
  <p:sldIdLst>
    <p:sldId id="740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2" userDrawn="1">
          <p15:clr>
            <a:srgbClr val="A4A3A4"/>
          </p15:clr>
        </p15:guide>
        <p15:guide id="2" pos="380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F2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5354" autoAdjust="0"/>
    <p:restoredTop sz="71449" autoAdjust="0"/>
  </p:normalViewPr>
  <p:slideViewPr>
    <p:cSldViewPr snapToGrid="0" snapToObjects="1">
      <p:cViewPr varScale="1">
        <p:scale>
          <a:sx n="51" d="100"/>
          <a:sy n="51" d="100"/>
        </p:scale>
        <p:origin x="224" y="952"/>
      </p:cViewPr>
      <p:guideLst>
        <p:guide orient="horz" pos="2112"/>
        <p:guide pos="380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notesViewPr>
    <p:cSldViewPr snapToGrid="0" snapToObjects="1" showGuides="1">
      <p:cViewPr varScale="1">
        <p:scale>
          <a:sx n="112" d="100"/>
          <a:sy n="112" d="100"/>
        </p:scale>
        <p:origin x="4288" y="2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73628C-9B99-0A45-A2F0-800E3CDBDEDB}" type="datetimeFigureOut">
              <a:rPr lang="en-US" smtClean="0"/>
              <a:t>7/12/22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1BB3FB-8B4B-6042-B2D2-F380CB39FF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9832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9AB0A0-940A-E94B-A972-BEE68714F70D}" type="datetimeFigureOut">
              <a:rPr lang="en-US" smtClean="0"/>
              <a:t>7/12/22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AC367C-D2AE-074E-8441-9F26317299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913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3" name="Google Shape;113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This slide explains the timeline for both the WA State redistricting process and the Speak Up involvement.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4" name="Google Shape;114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828151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63896" y="1524002"/>
            <a:ext cx="8664211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63895" y="3299014"/>
            <a:ext cx="8664212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7/12/22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2EBB5-F88D-2346-9AFA-DED017CA9EFE}" type="datetimeFigureOut">
              <a:rPr lang="en-US" smtClean="0"/>
              <a:t>7/12/22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68890-8A79-6C41-A3AC-322FCB9C87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2EBB5-F88D-2346-9AFA-DED017CA9EFE}" type="datetimeFigureOut">
              <a:rPr lang="en-US" smtClean="0"/>
              <a:t>7/12/22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68890-8A79-6C41-A3AC-322FCB9C87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199" y="611872"/>
            <a:ext cx="512064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765" y="368300"/>
            <a:ext cx="512064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1199" y="1787856"/>
            <a:ext cx="512064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2EBB5-F88D-2346-9AFA-DED017CA9EFE}" type="datetimeFigureOut">
              <a:rPr lang="en-US" smtClean="0"/>
              <a:t>7/12/22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68890-8A79-6C41-A3AC-322FCB9C87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611872"/>
            <a:ext cx="5439393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1200" y="1787856"/>
            <a:ext cx="5439393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2EBB5-F88D-2346-9AFA-DED017CA9EFE}" type="datetimeFigureOut">
              <a:rPr lang="en-US" smtClean="0"/>
              <a:t>7/12/22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68890-8A79-6C41-A3AC-322FCB9C870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6787489" y="359395"/>
            <a:ext cx="48768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2EBB5-F88D-2346-9AFA-DED017CA9EFE}" type="datetimeFigureOut">
              <a:rPr lang="en-US" smtClean="0"/>
              <a:t>7/12/22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68890-8A79-6C41-A3AC-322FCB9C87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26389" y="368301"/>
            <a:ext cx="2032000" cy="5575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2365" y="368301"/>
            <a:ext cx="8919635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2EBB5-F88D-2346-9AFA-DED017CA9EFE}" type="datetimeFigureOut">
              <a:rPr lang="en-US" smtClean="0"/>
              <a:t>7/12/22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68890-8A79-6C41-A3AC-322FCB9C87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 preserve="1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63896" y="1524002"/>
            <a:ext cx="8664211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63895" y="3299014"/>
            <a:ext cx="8664212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7/12/22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6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2EBB5-F88D-2346-9AFA-DED017CA9EFE}" type="datetimeFigureOut">
              <a:rPr lang="en-US" smtClean="0"/>
              <a:t>7/12/22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68890-8A79-6C41-A3AC-322FCB9C87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_bg blan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2EBB5-F88D-2346-9AFA-DED017CA9EFE}" type="datetimeFigureOut">
              <a:rPr lang="en-US" smtClean="0"/>
              <a:t>7/12/22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68890-8A79-6C41-A3AC-322FCB9C87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6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2EBB5-F88D-2346-9AFA-DED017CA9EFE}" type="datetimeFigureOut">
              <a:rPr lang="en-US" smtClean="0"/>
              <a:t>7/12/22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68890-8A79-6C41-A3AC-322FCB9C87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_bg blan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C12697E5-B566-418A-92FE-FE8DA5243BF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 rot="16200000">
            <a:off x="5786972" y="452967"/>
            <a:ext cx="6858000" cy="595206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2368" y="302582"/>
            <a:ext cx="6774079" cy="1297619"/>
          </a:xfrm>
        </p:spPr>
        <p:txBody>
          <a:bodyPr anchor="b"/>
          <a:lstStyle/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2368" y="1600201"/>
            <a:ext cx="6774079" cy="4343400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2EBB5-F88D-2346-9AFA-DED017CA9EFE}" type="datetimeFigureOut">
              <a:rPr lang="en-US" smtClean="0"/>
              <a:t>7/12/22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68890-8A79-6C41-A3AC-322FCB9C87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_bg blan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C12697E5-B566-418A-92FE-FE8DA5243BF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 rot="5400000">
            <a:off x="-452969" y="452967"/>
            <a:ext cx="6858000" cy="595206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0761" y="302582"/>
            <a:ext cx="6774079" cy="1297619"/>
          </a:xfrm>
        </p:spPr>
        <p:txBody>
          <a:bodyPr anchor="b"/>
          <a:lstStyle/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0761" y="1600201"/>
            <a:ext cx="6774079" cy="4343400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2EBB5-F88D-2346-9AFA-DED017CA9EFE}" type="datetimeFigureOut">
              <a:rPr lang="en-US" smtClean="0"/>
              <a:t>7/12/22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68890-8A79-6C41-A3AC-322FCB9C87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4719" y="3352804"/>
            <a:ext cx="11222567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4719" y="4771032"/>
            <a:ext cx="11222567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2EBB5-F88D-2346-9AFA-DED017CA9EFE}" type="datetimeFigureOut">
              <a:rPr lang="en-US" smtClean="0"/>
              <a:t>7/12/22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494640" y="363538"/>
            <a:ext cx="1120272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2367" y="2403147"/>
            <a:ext cx="10742084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2367" y="3736008"/>
            <a:ext cx="10742084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7/12/22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2368" y="107576"/>
            <a:ext cx="10723035" cy="13369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2367" y="1600201"/>
            <a:ext cx="512064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4761" y="1600201"/>
            <a:ext cx="512064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2EBB5-F88D-2346-9AFA-DED017CA9EFE}" type="datetimeFigureOut">
              <a:rPr lang="en-US" smtClean="0"/>
              <a:t>7/12/22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68890-8A79-6C41-A3AC-322FCB9C87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2365" y="107576"/>
            <a:ext cx="10723035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2365" y="1453225"/>
            <a:ext cx="512064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2365" y="2347417"/>
            <a:ext cx="512064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34760" y="1453225"/>
            <a:ext cx="512064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4760" y="2347417"/>
            <a:ext cx="512064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2EBB5-F88D-2346-9AFA-DED017CA9EFE}" type="datetimeFigureOut">
              <a:rPr lang="en-US" smtClean="0"/>
              <a:t>7/12/22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68890-8A79-6C41-A3AC-322FCB9C87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2EBB5-F88D-2346-9AFA-DED017CA9EFE}" type="datetimeFigureOut">
              <a:rPr lang="en-US" smtClean="0"/>
              <a:t>7/12/22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68890-8A79-6C41-A3AC-322FCB9C87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2EBB5-F88D-2346-9AFA-DED017CA9EFE}" type="datetimeFigureOut">
              <a:rPr lang="en-US" smtClean="0"/>
              <a:t>7/12/22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68890-8A79-6C41-A3AC-322FCB9C87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199" y="611872"/>
            <a:ext cx="512064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765" y="368300"/>
            <a:ext cx="512064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1199" y="1787856"/>
            <a:ext cx="512064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2EBB5-F88D-2346-9AFA-DED017CA9EFE}" type="datetimeFigureOut">
              <a:rPr lang="en-US" smtClean="0"/>
              <a:t>7/12/22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68890-8A79-6C41-A3AC-322FCB9C87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611872"/>
            <a:ext cx="5439393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1200" y="1787856"/>
            <a:ext cx="5439393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2EBB5-F88D-2346-9AFA-DED017CA9EFE}" type="datetimeFigureOut">
              <a:rPr lang="en-US" smtClean="0"/>
              <a:t>7/12/22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68890-8A79-6C41-A3AC-322FCB9C870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6787489" y="359395"/>
            <a:ext cx="48768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_bg blan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2EBB5-F88D-2346-9AFA-DED017CA9EFE}" type="datetimeFigureOut">
              <a:rPr lang="en-US" smtClean="0"/>
              <a:t>7/12/22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68890-8A79-6C41-A3AC-322FCB9C87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2EBB5-F88D-2346-9AFA-DED017CA9EFE}" type="datetimeFigureOut">
              <a:rPr lang="en-US" smtClean="0"/>
              <a:t>7/12/22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68890-8A79-6C41-A3AC-322FCB9C87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26389" y="368301"/>
            <a:ext cx="2032000" cy="5575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2365" y="368301"/>
            <a:ext cx="8919635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2EBB5-F88D-2346-9AFA-DED017CA9EFE}" type="datetimeFigureOut">
              <a:rPr lang="en-US" smtClean="0"/>
              <a:t>7/12/22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68890-8A79-6C41-A3AC-322FCB9C87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 preserve="1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_bg blan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C12697E5-B566-418A-92FE-FE8DA5243BF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 rot="16200000">
            <a:off x="5786972" y="452967"/>
            <a:ext cx="6858000" cy="595206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2368" y="302582"/>
            <a:ext cx="6774079" cy="1297619"/>
          </a:xfrm>
        </p:spPr>
        <p:txBody>
          <a:bodyPr anchor="b"/>
          <a:lstStyle/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2368" y="1600201"/>
            <a:ext cx="6774079" cy="4343400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2EBB5-F88D-2346-9AFA-DED017CA9EFE}" type="datetimeFigureOut">
              <a:rPr lang="en-US" smtClean="0"/>
              <a:t>7/12/22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68890-8A79-6C41-A3AC-322FCB9C87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_bg blan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C12697E5-B566-418A-92FE-FE8DA5243BF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 rot="5400000">
            <a:off x="-452969" y="452967"/>
            <a:ext cx="6858000" cy="595206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0761" y="302582"/>
            <a:ext cx="6774079" cy="1297619"/>
          </a:xfrm>
        </p:spPr>
        <p:txBody>
          <a:bodyPr anchor="b"/>
          <a:lstStyle/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0761" y="1600201"/>
            <a:ext cx="6774079" cy="4343400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2EBB5-F88D-2346-9AFA-DED017CA9EFE}" type="datetimeFigureOut">
              <a:rPr lang="en-US" smtClean="0"/>
              <a:t>7/12/22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68890-8A79-6C41-A3AC-322FCB9C87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4719" y="3352804"/>
            <a:ext cx="11222567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4719" y="4771032"/>
            <a:ext cx="11222567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2EBB5-F88D-2346-9AFA-DED017CA9EFE}" type="datetimeFigureOut">
              <a:rPr lang="en-US" smtClean="0"/>
              <a:t>7/12/22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494640" y="363538"/>
            <a:ext cx="1120272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2367" y="2403147"/>
            <a:ext cx="10742084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2367" y="3736008"/>
            <a:ext cx="10742084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7/12/22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2368" y="107576"/>
            <a:ext cx="10723035" cy="13369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2367" y="1600201"/>
            <a:ext cx="512064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4761" y="1600201"/>
            <a:ext cx="512064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2EBB5-F88D-2346-9AFA-DED017CA9EFE}" type="datetimeFigureOut">
              <a:rPr lang="en-US" smtClean="0"/>
              <a:t>7/12/22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68890-8A79-6C41-A3AC-322FCB9C87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2365" y="107576"/>
            <a:ext cx="10723035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2365" y="1453225"/>
            <a:ext cx="512064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2365" y="2347417"/>
            <a:ext cx="512064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34760" y="1453225"/>
            <a:ext cx="512064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4760" y="2347417"/>
            <a:ext cx="512064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2EBB5-F88D-2346-9AFA-DED017CA9EFE}" type="datetimeFigureOut">
              <a:rPr lang="en-US" smtClean="0"/>
              <a:t>7/12/22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68890-8A79-6C41-A3AC-322FCB9C87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32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2368" y="302582"/>
            <a:ext cx="10723035" cy="1297619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2368" y="1600201"/>
            <a:ext cx="10723035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06447" y="627567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7EC2EBB5-F88D-2346-9AFA-DED017CA9EFE}" type="datetimeFigureOut">
              <a:rPr lang="en-US" smtClean="0"/>
              <a:t>7/12/22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2611" y="6275671"/>
            <a:ext cx="64545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30541" y="6275671"/>
            <a:ext cx="132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D2168890-8A79-6C41-A3AC-322FCB9C87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41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66" r:id="rId1"/>
    <p:sldLayoutId id="2147484167" r:id="rId2"/>
    <p:sldLayoutId id="2147484168" r:id="rId3"/>
    <p:sldLayoutId id="2147484169" r:id="rId4"/>
    <p:sldLayoutId id="2147484170" r:id="rId5"/>
    <p:sldLayoutId id="2147484171" r:id="rId6"/>
    <p:sldLayoutId id="2147484172" r:id="rId7"/>
    <p:sldLayoutId id="2147484173" r:id="rId8"/>
    <p:sldLayoutId id="2147484174" r:id="rId9"/>
    <p:sldLayoutId id="2147484175" r:id="rId10"/>
    <p:sldLayoutId id="2147484176" r:id="rId11"/>
    <p:sldLayoutId id="2147484177" r:id="rId12"/>
    <p:sldLayoutId id="2147484178" r:id="rId13"/>
    <p:sldLayoutId id="2147484179" r:id="rId14"/>
    <p:sldLayoutId id="2147484180" r:id="rId15"/>
    <p:sldLayoutId id="2147484181" r:id="rId1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Tx/>
        <a:buSzPct val="110000"/>
        <a:buFont typeface="Wingdings 2" pitchFamily="18" charset="2"/>
        <a:buChar char="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Tx/>
        <a:buSzPct val="110000"/>
        <a:buFont typeface="Wingdings 2" pitchFamily="18" charset="2"/>
        <a:buChar char="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Tx/>
        <a:buSzPct val="110000"/>
        <a:buFont typeface="Wingdings 2" pitchFamily="18" charset="2"/>
        <a:buChar char="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2368" y="302582"/>
            <a:ext cx="10723035" cy="1297619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2368" y="1600201"/>
            <a:ext cx="10723035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06447" y="627567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7EC2EBB5-F88D-2346-9AFA-DED017CA9EFE}" type="datetimeFigureOut">
              <a:rPr lang="en-US" smtClean="0"/>
              <a:t>7/12/22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2611" y="6275671"/>
            <a:ext cx="64545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30541" y="6275671"/>
            <a:ext cx="132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D2168890-8A79-6C41-A3AC-322FCB9C87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62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49" r:id="rId1"/>
    <p:sldLayoutId id="2147484150" r:id="rId2"/>
    <p:sldLayoutId id="2147484151" r:id="rId3"/>
    <p:sldLayoutId id="2147484152" r:id="rId4"/>
    <p:sldLayoutId id="2147484153" r:id="rId5"/>
    <p:sldLayoutId id="2147484154" r:id="rId6"/>
    <p:sldLayoutId id="2147484155" r:id="rId7"/>
    <p:sldLayoutId id="2147484156" r:id="rId8"/>
    <p:sldLayoutId id="2147484157" r:id="rId9"/>
    <p:sldLayoutId id="2147484158" r:id="rId10"/>
    <p:sldLayoutId id="2147484159" r:id="rId11"/>
    <p:sldLayoutId id="2147484160" r:id="rId12"/>
    <p:sldLayoutId id="2147484161" r:id="rId13"/>
    <p:sldLayoutId id="2147484162" r:id="rId14"/>
    <p:sldLayoutId id="2147484163" r:id="rId15"/>
    <p:sldLayoutId id="2147484164" r:id="rId1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Tx/>
        <a:buSzPct val="110000"/>
        <a:buFont typeface="Wingdings 2" pitchFamily="18" charset="2"/>
        <a:buChar char="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Tx/>
        <a:buSzPct val="110000"/>
        <a:buFont typeface="Wingdings 2" pitchFamily="18" charset="2"/>
        <a:buChar char="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Tx/>
        <a:buSzPct val="110000"/>
        <a:buFont typeface="Wingdings 2" pitchFamily="18" charset="2"/>
        <a:buChar char="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93DA11A-901A-0848-BAA7-4D7885349BCE}"/>
              </a:ext>
            </a:extLst>
          </p:cNvPr>
          <p:cNvSpPr/>
          <p:nvPr/>
        </p:nvSpPr>
        <p:spPr>
          <a:xfrm>
            <a:off x="10175738" y="3703379"/>
            <a:ext cx="1245378" cy="1544553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Arrow: Pentagon 1">
            <a:extLst>
              <a:ext uri="{FF2B5EF4-FFF2-40B4-BE49-F238E27FC236}">
                <a16:creationId xmlns:a16="http://schemas.microsoft.com/office/drawing/2014/main" id="{D19391E1-95E4-426D-8A62-39811F5C1CAD}"/>
              </a:ext>
            </a:extLst>
          </p:cNvPr>
          <p:cNvSpPr/>
          <p:nvPr/>
        </p:nvSpPr>
        <p:spPr>
          <a:xfrm>
            <a:off x="289957" y="1627249"/>
            <a:ext cx="11451265" cy="811482"/>
          </a:xfrm>
          <a:prstGeom prst="homePlate">
            <a:avLst/>
          </a:prstGeom>
          <a:gradFill flip="none" rotWithShape="1">
            <a:gsLst>
              <a:gs pos="0">
                <a:schemeClr val="accent3"/>
              </a:gs>
              <a:gs pos="77000">
                <a:schemeClr val="accent1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3B90D69-DE01-406B-A603-C02857E5C315}"/>
              </a:ext>
            </a:extLst>
          </p:cNvPr>
          <p:cNvSpPr txBox="1"/>
          <p:nvPr/>
        </p:nvSpPr>
        <p:spPr>
          <a:xfrm>
            <a:off x="504031" y="1721355"/>
            <a:ext cx="1150576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lvl="0"/>
            <a:r>
              <a:rPr lang="en-US" sz="3600" b="0" i="0" u="none" strike="noStrike" cap="none" dirty="0">
                <a:solidFill>
                  <a:schemeClr val="bg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2022    </a:t>
            </a:r>
            <a:r>
              <a:rPr lang="en-US" sz="3600" dirty="0">
                <a:solidFill>
                  <a:schemeClr val="bg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2023         2025         2027           2029      2030    2031</a:t>
            </a:r>
            <a:endParaRPr lang="en-US" sz="3600" dirty="0">
              <a:solidFill>
                <a:schemeClr val="bg1"/>
              </a:solidFill>
            </a:endParaRPr>
          </a:p>
        </p:txBody>
      </p:sp>
      <p:cxnSp>
        <p:nvCxnSpPr>
          <p:cNvPr id="120" name="Google Shape;120;p1"/>
          <p:cNvCxnSpPr>
            <a:cxnSpLocks/>
          </p:cNvCxnSpPr>
          <p:nvPr/>
        </p:nvCxnSpPr>
        <p:spPr>
          <a:xfrm>
            <a:off x="7891109" y="2367686"/>
            <a:ext cx="0" cy="310896"/>
          </a:xfrm>
          <a:prstGeom prst="straightConnector1">
            <a:avLst/>
          </a:prstGeom>
          <a:noFill/>
          <a:ln w="254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21" name="Google Shape;121;p1"/>
          <p:cNvSpPr txBox="1"/>
          <p:nvPr/>
        </p:nvSpPr>
        <p:spPr>
          <a:xfrm>
            <a:off x="8509569" y="2820672"/>
            <a:ext cx="1371222" cy="830956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i="0" u="none" strike="noStrike" cap="none" dirty="0">
                <a:solidFill>
                  <a:schemeClr val="accent6">
                    <a:lumMod val="50000"/>
                  </a:schemeClr>
                </a:solidFill>
                <a:ea typeface="Source Sans Pro"/>
                <a:cs typeface="Source Sans Pro"/>
                <a:sym typeface="Source Sans Pro"/>
              </a:rPr>
              <a:t>Census</a:t>
            </a:r>
            <a:br>
              <a:rPr lang="en-US" sz="1600" b="1" i="0" u="none" strike="noStrike" cap="none" dirty="0">
                <a:solidFill>
                  <a:schemeClr val="accent6">
                    <a:lumMod val="50000"/>
                  </a:schemeClr>
                </a:solidFill>
                <a:ea typeface="Source Sans Pro"/>
                <a:cs typeface="Source Sans Pro"/>
                <a:sym typeface="Source Sans Pro"/>
              </a:rPr>
            </a:br>
            <a:r>
              <a:rPr lang="en-US" sz="1600" b="1" i="0" u="none" strike="noStrike" cap="none" dirty="0">
                <a:solidFill>
                  <a:schemeClr val="accent6">
                    <a:lumMod val="50000"/>
                  </a:schemeClr>
                </a:solidFill>
                <a:ea typeface="Source Sans Pro"/>
                <a:cs typeface="Source Sans Pro"/>
                <a:sym typeface="Source Sans Pro"/>
              </a:rPr>
              <a:t>Ends</a:t>
            </a:r>
            <a:endParaRPr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chemeClr val="accent6">
                    <a:lumMod val="50000"/>
                  </a:schemeClr>
                </a:solidFill>
                <a:ea typeface="Source Sans Pro"/>
                <a:cs typeface="Source Sans Pro"/>
                <a:sym typeface="Source Sans Pro"/>
              </a:rPr>
              <a:t>4</a:t>
            </a:r>
            <a:r>
              <a:rPr lang="en-US" sz="1600" b="1" i="0" u="none" strike="noStrike" cap="none" dirty="0">
                <a:solidFill>
                  <a:schemeClr val="accent6">
                    <a:lumMod val="50000"/>
                  </a:schemeClr>
                </a:solidFill>
                <a:ea typeface="Source Sans Pro"/>
                <a:cs typeface="Source Sans Pro"/>
                <a:sym typeface="Source Sans Pro"/>
              </a:rPr>
              <a:t>/1/30</a:t>
            </a:r>
            <a:endParaRPr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cxnSp>
        <p:nvCxnSpPr>
          <p:cNvPr id="122" name="Google Shape;122;p1"/>
          <p:cNvCxnSpPr>
            <a:cxnSpLocks/>
          </p:cNvCxnSpPr>
          <p:nvPr/>
        </p:nvCxnSpPr>
        <p:spPr>
          <a:xfrm>
            <a:off x="10177798" y="2377701"/>
            <a:ext cx="0" cy="310896"/>
          </a:xfrm>
          <a:prstGeom prst="straightConnector1">
            <a:avLst/>
          </a:prstGeom>
          <a:noFill/>
          <a:ln w="254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23" name="Google Shape;123;p1"/>
          <p:cNvSpPr txBox="1"/>
          <p:nvPr/>
        </p:nvSpPr>
        <p:spPr>
          <a:xfrm>
            <a:off x="9328153" y="2764646"/>
            <a:ext cx="1699290" cy="830956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i="0" u="none" strike="noStrike" cap="none" dirty="0">
                <a:solidFill>
                  <a:schemeClr val="accent6">
                    <a:lumMod val="50000"/>
                  </a:schemeClr>
                </a:solidFill>
                <a:ea typeface="Source Sans Pro"/>
                <a:cs typeface="Source Sans Pro"/>
                <a:sym typeface="Source Sans Pro"/>
              </a:rPr>
              <a:t>Commission Appointed</a:t>
            </a:r>
            <a:endParaRPr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i="0" u="none" strike="noStrike" cap="none" dirty="0">
                <a:solidFill>
                  <a:schemeClr val="accent6">
                    <a:lumMod val="50000"/>
                  </a:schemeClr>
                </a:solidFill>
                <a:ea typeface="Source Sans Pro"/>
                <a:cs typeface="Source Sans Pro"/>
                <a:sym typeface="Source Sans Pro"/>
              </a:rPr>
              <a:t>1/15/31</a:t>
            </a:r>
            <a:endParaRPr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cxnSp>
        <p:nvCxnSpPr>
          <p:cNvPr id="124" name="Google Shape;124;p1"/>
          <p:cNvCxnSpPr>
            <a:cxnSpLocks/>
          </p:cNvCxnSpPr>
          <p:nvPr/>
        </p:nvCxnSpPr>
        <p:spPr>
          <a:xfrm>
            <a:off x="9195180" y="2438731"/>
            <a:ext cx="0" cy="310896"/>
          </a:xfrm>
          <a:prstGeom prst="straightConnector1">
            <a:avLst/>
          </a:prstGeom>
          <a:noFill/>
          <a:ln w="254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28" name="Google Shape;128;p1"/>
          <p:cNvSpPr txBox="1"/>
          <p:nvPr/>
        </p:nvSpPr>
        <p:spPr>
          <a:xfrm>
            <a:off x="10593922" y="2731514"/>
            <a:ext cx="1654490" cy="830956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i="0" u="none" strike="noStrike" cap="none" dirty="0">
                <a:solidFill>
                  <a:schemeClr val="accent6">
                    <a:lumMod val="50000"/>
                  </a:schemeClr>
                </a:solidFill>
                <a:ea typeface="Source Sans Pro"/>
                <a:cs typeface="Source Sans Pro"/>
                <a:sym typeface="Source Sans Pro"/>
              </a:rPr>
              <a:t>Final maps</a:t>
            </a:r>
            <a:endParaRPr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i="0" u="none" strike="noStrike" cap="none" dirty="0">
                <a:solidFill>
                  <a:schemeClr val="accent6">
                    <a:lumMod val="50000"/>
                  </a:schemeClr>
                </a:solidFill>
                <a:ea typeface="Source Sans Pro"/>
                <a:cs typeface="Source Sans Pro"/>
                <a:sym typeface="Source Sans Pro"/>
              </a:rPr>
              <a:t>due</a:t>
            </a:r>
            <a:endParaRPr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i="0" u="none" strike="noStrike" cap="none" dirty="0">
                <a:solidFill>
                  <a:schemeClr val="accent6">
                    <a:lumMod val="50000"/>
                  </a:schemeClr>
                </a:solidFill>
                <a:ea typeface="Source Sans Pro"/>
                <a:cs typeface="Source Sans Pro"/>
                <a:sym typeface="Source Sans Pro"/>
              </a:rPr>
              <a:t>11/15/31</a:t>
            </a:r>
            <a:endParaRPr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cxnSp>
        <p:nvCxnSpPr>
          <p:cNvPr id="129" name="Google Shape;129;p1"/>
          <p:cNvCxnSpPr>
            <a:cxnSpLocks/>
          </p:cNvCxnSpPr>
          <p:nvPr/>
        </p:nvCxnSpPr>
        <p:spPr>
          <a:xfrm>
            <a:off x="11123541" y="2359588"/>
            <a:ext cx="0" cy="310896"/>
          </a:xfrm>
          <a:prstGeom prst="straightConnector1">
            <a:avLst/>
          </a:prstGeom>
          <a:noFill/>
          <a:ln w="254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37" name="Google Shape;137;p1"/>
          <p:cNvSpPr txBox="1">
            <a:spLocks noGrp="1"/>
          </p:cNvSpPr>
          <p:nvPr>
            <p:ph type="title"/>
          </p:nvPr>
        </p:nvSpPr>
        <p:spPr>
          <a:xfrm>
            <a:off x="289957" y="-25208"/>
            <a:ext cx="10723035" cy="1297619"/>
          </a:xfrm>
        </p:spPr>
        <p:txBody>
          <a:bodyPr/>
          <a:lstStyle/>
          <a:p>
            <a:pPr lvl="0"/>
            <a:r>
              <a:rPr lang="en-US" dirty="0"/>
              <a:t>2031 Redistricting Timeline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C05C65A-519B-4434-8C59-D7C7B793D1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H="1" flipV="1">
            <a:off x="10196278" y="3760465"/>
            <a:ext cx="1249008" cy="1397686"/>
          </a:xfrm>
          <a:prstGeom prst="rect">
            <a:avLst/>
          </a:prstGeom>
        </p:spPr>
      </p:pic>
      <p:sp>
        <p:nvSpPr>
          <p:cNvPr id="34" name="Google Shape;121;p1">
            <a:extLst>
              <a:ext uri="{FF2B5EF4-FFF2-40B4-BE49-F238E27FC236}">
                <a16:creationId xmlns:a16="http://schemas.microsoft.com/office/drawing/2014/main" id="{0E292435-B174-5349-B3EB-364888348BC5}"/>
              </a:ext>
            </a:extLst>
          </p:cNvPr>
          <p:cNvSpPr txBox="1"/>
          <p:nvPr/>
        </p:nvSpPr>
        <p:spPr>
          <a:xfrm>
            <a:off x="1113437" y="2878431"/>
            <a:ext cx="2056835" cy="1200288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i="0" u="none" strike="noStrike" cap="none" dirty="0">
                <a:solidFill>
                  <a:schemeClr val="accent6">
                    <a:lumMod val="50000"/>
                  </a:schemeClr>
                </a:solidFill>
                <a:ea typeface="Source Sans Pro"/>
                <a:cs typeface="Source Sans Pro"/>
                <a:sym typeface="Source Sans Pro"/>
              </a:rPr>
              <a:t>Comprehensive </a:t>
            </a:r>
            <a:r>
              <a:rPr lang="en-US" sz="1600" b="1" dirty="0">
                <a:solidFill>
                  <a:schemeClr val="accent6">
                    <a:lumMod val="50000"/>
                  </a:schemeClr>
                </a:solidFill>
                <a:ea typeface="Source Sans Pro"/>
                <a:cs typeface="Source Sans Pro"/>
                <a:sym typeface="Source Sans Pro"/>
              </a:rPr>
              <a:t>process change b</a:t>
            </a:r>
            <a:r>
              <a:rPr lang="en-US" sz="1600" b="1" i="0" u="none" strike="noStrike" cap="none" dirty="0">
                <a:solidFill>
                  <a:schemeClr val="accent6">
                    <a:lumMod val="50000"/>
                  </a:schemeClr>
                </a:solidFill>
                <a:ea typeface="Source Sans Pro"/>
                <a:cs typeface="Source Sans Pro"/>
                <a:sym typeface="Source Sans Pro"/>
              </a:rPr>
              <a:t>ill Introduced</a:t>
            </a:r>
            <a:br>
              <a:rPr lang="en-US" sz="1600" b="1" i="0" u="none" strike="noStrike" cap="none" dirty="0">
                <a:solidFill>
                  <a:schemeClr val="accent6">
                    <a:lumMod val="50000"/>
                  </a:schemeClr>
                </a:solidFill>
                <a:ea typeface="Source Sans Pro"/>
                <a:cs typeface="Source Sans Pro"/>
                <a:sym typeface="Source Sans Pro"/>
              </a:rPr>
            </a:br>
            <a:endParaRPr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5" name="Google Shape;121;p1">
            <a:extLst>
              <a:ext uri="{FF2B5EF4-FFF2-40B4-BE49-F238E27FC236}">
                <a16:creationId xmlns:a16="http://schemas.microsoft.com/office/drawing/2014/main" id="{752FD850-6F79-7B43-BB3A-F5E757D1700D}"/>
              </a:ext>
            </a:extLst>
          </p:cNvPr>
          <p:cNvSpPr txBox="1"/>
          <p:nvPr/>
        </p:nvSpPr>
        <p:spPr>
          <a:xfrm>
            <a:off x="2955261" y="2905050"/>
            <a:ext cx="2056835" cy="2677616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i="0" u="none" strike="noStrike" cap="none" dirty="0">
                <a:solidFill>
                  <a:schemeClr val="accent6">
                    <a:lumMod val="50000"/>
                  </a:schemeClr>
                </a:solidFill>
                <a:ea typeface="Source Sans Pro"/>
                <a:cs typeface="Source Sans Pro"/>
                <a:sym typeface="Source Sans Pro"/>
              </a:rPr>
              <a:t>Comprehensive process change Passed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600" b="1" dirty="0">
              <a:solidFill>
                <a:schemeClr val="accent6">
                  <a:lumMod val="50000"/>
                </a:schemeClr>
              </a:solidFill>
              <a:ea typeface="Source Sans Pro"/>
              <a:cs typeface="Source Sans Pro"/>
              <a:sym typeface="Source Sans Pro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i="0" u="none" strike="noStrike" cap="none" dirty="0">
                <a:solidFill>
                  <a:schemeClr val="accent6">
                    <a:lumMod val="50000"/>
                  </a:schemeClr>
                </a:solidFill>
                <a:ea typeface="Source Sans Pro"/>
                <a:cs typeface="Source Sans Pro"/>
                <a:sym typeface="Source Sans Pro"/>
              </a:rPr>
              <a:t>Structural Change Constitutional Amendment Introduced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chemeClr val="accent6">
                    <a:lumMod val="50000"/>
                  </a:schemeClr>
                </a:solidFill>
                <a:ea typeface="Source Sans Pro"/>
                <a:cs typeface="Source Sans Pro"/>
                <a:sym typeface="Source Sans Pro"/>
              </a:rPr>
              <a:t>Jan 2025</a:t>
            </a:r>
            <a:br>
              <a:rPr lang="en-US" sz="1600" b="1" i="0" u="none" strike="noStrike" cap="none" dirty="0">
                <a:solidFill>
                  <a:schemeClr val="accent6">
                    <a:lumMod val="50000"/>
                  </a:schemeClr>
                </a:solidFill>
                <a:ea typeface="Source Sans Pro"/>
                <a:cs typeface="Source Sans Pro"/>
                <a:sym typeface="Source Sans Pro"/>
              </a:rPr>
            </a:br>
            <a:endParaRPr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6" name="Google Shape;121;p1">
            <a:extLst>
              <a:ext uri="{FF2B5EF4-FFF2-40B4-BE49-F238E27FC236}">
                <a16:creationId xmlns:a16="http://schemas.microsoft.com/office/drawing/2014/main" id="{EF52F0CC-72B8-3241-BAE1-1BA3318E4615}"/>
              </a:ext>
            </a:extLst>
          </p:cNvPr>
          <p:cNvSpPr txBox="1"/>
          <p:nvPr/>
        </p:nvSpPr>
        <p:spPr>
          <a:xfrm>
            <a:off x="4907599" y="3841522"/>
            <a:ext cx="2056835" cy="1938952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i="0" u="none" strike="noStrike" cap="none" dirty="0">
                <a:solidFill>
                  <a:schemeClr val="accent6">
                    <a:lumMod val="50000"/>
                  </a:schemeClr>
                </a:solidFill>
                <a:ea typeface="Source Sans Pro"/>
                <a:cs typeface="Source Sans Pro"/>
                <a:sym typeface="Source Sans Pro"/>
              </a:rPr>
              <a:t>Structural Change Constitutional Amendment Passes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chemeClr val="accent6">
                    <a:lumMod val="50000"/>
                  </a:schemeClr>
                </a:solidFill>
                <a:ea typeface="Source Sans Pro"/>
                <a:cs typeface="Source Sans Pro"/>
                <a:sym typeface="Source Sans Pro"/>
              </a:rPr>
              <a:t>Legislature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i="0" u="none" strike="noStrike" cap="none" dirty="0">
                <a:solidFill>
                  <a:schemeClr val="accent6">
                    <a:lumMod val="50000"/>
                  </a:schemeClr>
                </a:solidFill>
                <a:ea typeface="Source Sans Pro"/>
                <a:cs typeface="Source Sans Pro"/>
                <a:sym typeface="Source Sans Pro"/>
              </a:rPr>
              <a:t>April 2028</a:t>
            </a:r>
            <a:br>
              <a:rPr lang="en-US" sz="1600" b="1" i="0" u="none" strike="noStrike" cap="none" dirty="0">
                <a:solidFill>
                  <a:schemeClr val="accent6">
                    <a:lumMod val="50000"/>
                  </a:schemeClr>
                </a:solidFill>
                <a:ea typeface="Source Sans Pro"/>
                <a:cs typeface="Source Sans Pro"/>
                <a:sym typeface="Source Sans Pro"/>
              </a:rPr>
            </a:br>
            <a:endParaRPr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7" name="Google Shape;121;p1">
            <a:extLst>
              <a:ext uri="{FF2B5EF4-FFF2-40B4-BE49-F238E27FC236}">
                <a16:creationId xmlns:a16="http://schemas.microsoft.com/office/drawing/2014/main" id="{2E333F88-E631-7F4E-8D91-F39E3C5F36CD}"/>
              </a:ext>
            </a:extLst>
          </p:cNvPr>
          <p:cNvSpPr txBox="1"/>
          <p:nvPr/>
        </p:nvSpPr>
        <p:spPr>
          <a:xfrm>
            <a:off x="6749423" y="3832928"/>
            <a:ext cx="2056835" cy="1938952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i="0" u="none" strike="noStrike" cap="none" dirty="0">
                <a:solidFill>
                  <a:schemeClr val="accent6">
                    <a:lumMod val="50000"/>
                  </a:schemeClr>
                </a:solidFill>
                <a:ea typeface="Source Sans Pro"/>
                <a:cs typeface="Source Sans Pro"/>
                <a:sym typeface="Source Sans Pro"/>
              </a:rPr>
              <a:t>Structural Change Constitutional Amendment Passes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chemeClr val="accent6">
                    <a:lumMod val="50000"/>
                  </a:schemeClr>
                </a:solidFill>
                <a:ea typeface="Source Sans Pro"/>
                <a:cs typeface="Source Sans Pro"/>
                <a:sym typeface="Source Sans Pro"/>
              </a:rPr>
              <a:t>At Ballot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i="0" u="none" strike="noStrike" cap="none" dirty="0">
                <a:solidFill>
                  <a:schemeClr val="accent6">
                    <a:lumMod val="50000"/>
                  </a:schemeClr>
                </a:solidFill>
                <a:ea typeface="Source Sans Pro"/>
                <a:cs typeface="Source Sans Pro"/>
                <a:sym typeface="Source Sans Pro"/>
              </a:rPr>
              <a:t>Nov 2028</a:t>
            </a:r>
            <a:br>
              <a:rPr lang="en-US" sz="1600" b="1" i="0" u="none" strike="noStrike" cap="none" dirty="0">
                <a:solidFill>
                  <a:schemeClr val="accent6">
                    <a:lumMod val="50000"/>
                  </a:schemeClr>
                </a:solidFill>
                <a:ea typeface="Source Sans Pro"/>
                <a:cs typeface="Source Sans Pro"/>
                <a:sym typeface="Source Sans Pro"/>
              </a:rPr>
            </a:br>
            <a:endParaRPr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cxnSp>
        <p:nvCxnSpPr>
          <p:cNvPr id="38" name="Google Shape;124;p1">
            <a:extLst>
              <a:ext uri="{FF2B5EF4-FFF2-40B4-BE49-F238E27FC236}">
                <a16:creationId xmlns:a16="http://schemas.microsoft.com/office/drawing/2014/main" id="{287B73E9-4233-6648-8782-9E8BC1460FC9}"/>
              </a:ext>
            </a:extLst>
          </p:cNvPr>
          <p:cNvCxnSpPr>
            <a:cxnSpLocks/>
          </p:cNvCxnSpPr>
          <p:nvPr/>
        </p:nvCxnSpPr>
        <p:spPr>
          <a:xfrm>
            <a:off x="2157668" y="2425476"/>
            <a:ext cx="0" cy="310896"/>
          </a:xfrm>
          <a:prstGeom prst="straightConnector1">
            <a:avLst/>
          </a:prstGeom>
          <a:noFill/>
          <a:ln w="254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9" name="Google Shape;124;p1">
            <a:extLst>
              <a:ext uri="{FF2B5EF4-FFF2-40B4-BE49-F238E27FC236}">
                <a16:creationId xmlns:a16="http://schemas.microsoft.com/office/drawing/2014/main" id="{39C13C6A-9E1E-2149-97DC-9390BB5CE69A}"/>
              </a:ext>
            </a:extLst>
          </p:cNvPr>
          <p:cNvCxnSpPr>
            <a:cxnSpLocks/>
          </p:cNvCxnSpPr>
          <p:nvPr/>
        </p:nvCxnSpPr>
        <p:spPr>
          <a:xfrm>
            <a:off x="3975110" y="2340472"/>
            <a:ext cx="0" cy="661060"/>
          </a:xfrm>
          <a:prstGeom prst="straightConnector1">
            <a:avLst/>
          </a:prstGeom>
          <a:noFill/>
          <a:ln w="254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40" name="Google Shape;124;p1">
            <a:extLst>
              <a:ext uri="{FF2B5EF4-FFF2-40B4-BE49-F238E27FC236}">
                <a16:creationId xmlns:a16="http://schemas.microsoft.com/office/drawing/2014/main" id="{871EA10F-84E3-3A4F-A522-CA850FB8AC43}"/>
              </a:ext>
            </a:extLst>
          </p:cNvPr>
          <p:cNvCxnSpPr>
            <a:cxnSpLocks/>
          </p:cNvCxnSpPr>
          <p:nvPr/>
        </p:nvCxnSpPr>
        <p:spPr>
          <a:xfrm flipH="1">
            <a:off x="6419345" y="2443000"/>
            <a:ext cx="676" cy="1407983"/>
          </a:xfrm>
          <a:prstGeom prst="straightConnector1">
            <a:avLst/>
          </a:prstGeom>
          <a:noFill/>
          <a:ln w="254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41" name="Google Shape;124;p1">
            <a:extLst>
              <a:ext uri="{FF2B5EF4-FFF2-40B4-BE49-F238E27FC236}">
                <a16:creationId xmlns:a16="http://schemas.microsoft.com/office/drawing/2014/main" id="{31942348-1611-C449-B0F1-63B3DF3B2C6A}"/>
              </a:ext>
            </a:extLst>
          </p:cNvPr>
          <p:cNvCxnSpPr>
            <a:cxnSpLocks/>
          </p:cNvCxnSpPr>
          <p:nvPr/>
        </p:nvCxnSpPr>
        <p:spPr>
          <a:xfrm flipH="1">
            <a:off x="7344848" y="2401502"/>
            <a:ext cx="1" cy="1440020"/>
          </a:xfrm>
          <a:prstGeom prst="straightConnector1">
            <a:avLst/>
          </a:prstGeom>
          <a:noFill/>
          <a:ln w="254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719E5632-A470-CD44-B127-5DD9ED17C1EC}"/>
              </a:ext>
            </a:extLst>
          </p:cNvPr>
          <p:cNvSpPr txBox="1"/>
          <p:nvPr/>
        </p:nvSpPr>
        <p:spPr>
          <a:xfrm>
            <a:off x="6264410" y="5496141"/>
            <a:ext cx="40126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u="sng" dirty="0"/>
              <a:t>Structural Change</a:t>
            </a:r>
          </a:p>
          <a:p>
            <a:pPr marL="285750" indent="-285750">
              <a:buFontTx/>
              <a:buChar char="-"/>
            </a:pPr>
            <a:r>
              <a:rPr lang="en-US" sz="1600" dirty="0"/>
              <a:t>More members</a:t>
            </a:r>
          </a:p>
          <a:p>
            <a:pPr marL="285750" indent="-285750">
              <a:buFontTx/>
              <a:buChar char="-"/>
            </a:pPr>
            <a:r>
              <a:rPr lang="en-US" sz="1600" dirty="0"/>
              <a:t>Nonpolitical members</a:t>
            </a:r>
          </a:p>
          <a:p>
            <a:pPr marL="285750" indent="-285750">
              <a:buFontTx/>
              <a:buChar char="-"/>
            </a:pPr>
            <a:r>
              <a:rPr lang="en-US" sz="1600" dirty="0"/>
              <a:t>Member selection process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9054248-1248-C843-90A7-8FF5620136CF}"/>
              </a:ext>
            </a:extLst>
          </p:cNvPr>
          <p:cNvSpPr txBox="1"/>
          <p:nvPr/>
        </p:nvSpPr>
        <p:spPr>
          <a:xfrm>
            <a:off x="388984" y="5357642"/>
            <a:ext cx="4012628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u="sng" dirty="0"/>
              <a:t>Process Changes</a:t>
            </a:r>
          </a:p>
          <a:p>
            <a:pPr marL="285750" indent="-285750">
              <a:buFontTx/>
              <a:buChar char="-"/>
            </a:pPr>
            <a:r>
              <a:rPr lang="en-US" sz="1600" dirty="0"/>
              <a:t>Start Earlier</a:t>
            </a:r>
          </a:p>
          <a:p>
            <a:pPr marL="285750" indent="-285750">
              <a:buFontTx/>
              <a:buChar char="-"/>
            </a:pPr>
            <a:r>
              <a:rPr lang="en-US" sz="1600" dirty="0"/>
              <a:t>Increase Transparency</a:t>
            </a:r>
          </a:p>
          <a:p>
            <a:pPr marL="285750" indent="-285750">
              <a:buFontTx/>
              <a:buChar char="-"/>
            </a:pPr>
            <a:r>
              <a:rPr lang="en-US" sz="1600" dirty="0"/>
              <a:t>Criteria definition and ranking</a:t>
            </a:r>
          </a:p>
          <a:p>
            <a:pPr marL="285750" indent="-285750">
              <a:buFontTx/>
              <a:buChar char="-"/>
            </a:pPr>
            <a:r>
              <a:rPr lang="en-US" sz="1600" dirty="0"/>
              <a:t>Language Access</a:t>
            </a:r>
          </a:p>
        </p:txBody>
      </p:sp>
    </p:spTree>
    <p:extLst>
      <p:ext uri="{BB962C8B-B14F-4D97-AF65-F5344CB8AC3E}">
        <p14:creationId xmlns:p14="http://schemas.microsoft.com/office/powerpoint/2010/main" val="3846946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2_Breeze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Breeze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2914</TotalTime>
  <Words>98</Words>
  <Application>Microsoft Macintosh PowerPoint</Application>
  <PresentationFormat>Widescreen</PresentationFormat>
  <Paragraphs>31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Calibri</vt:lpstr>
      <vt:lpstr>News Gothic MT</vt:lpstr>
      <vt:lpstr>Source Sans Pro</vt:lpstr>
      <vt:lpstr>Wingdings 2</vt:lpstr>
      <vt:lpstr>2_Breeze</vt:lpstr>
      <vt:lpstr>Breeze</vt:lpstr>
      <vt:lpstr>2031 Redistricting Timeline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Alison McCaffree</dc:creator>
  <cp:lastModifiedBy>Alison McCaffree</cp:lastModifiedBy>
  <cp:revision>110</cp:revision>
  <dcterms:created xsi:type="dcterms:W3CDTF">2021-01-08T00:01:29Z</dcterms:created>
  <dcterms:modified xsi:type="dcterms:W3CDTF">2022-07-12T17:21:12Z</dcterms:modified>
</cp:coreProperties>
</file>