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4" r:id="rId2"/>
    <p:sldId id="295" r:id="rId3"/>
    <p:sldId id="335" r:id="rId4"/>
    <p:sldId id="336" r:id="rId5"/>
    <p:sldId id="337" r:id="rId6"/>
    <p:sldId id="338" r:id="rId7"/>
    <p:sldId id="339" r:id="rId8"/>
    <p:sldId id="340" r:id="rId9"/>
    <p:sldId id="341" r:id="rId10"/>
    <p:sldId id="342" r:id="rId11"/>
    <p:sldId id="343" r:id="rId12"/>
    <p:sldId id="344" r:id="rId13"/>
    <p:sldId id="345" r:id="rId14"/>
    <p:sldId id="346" r:id="rId15"/>
    <p:sldId id="283" r:id="rId16"/>
    <p:sldId id="308" r:id="rId17"/>
    <p:sldId id="310" r:id="rId18"/>
    <p:sldId id="299" r:id="rId19"/>
    <p:sldId id="296" r:id="rId20"/>
    <p:sldId id="329" r:id="rId21"/>
    <p:sldId id="330" r:id="rId22"/>
    <p:sldId id="333" r:id="rId23"/>
    <p:sldId id="334" r:id="rId24"/>
    <p:sldId id="331" r:id="rId25"/>
    <p:sldId id="312" r:id="rId26"/>
    <p:sldId id="313" r:id="rId27"/>
    <p:sldId id="314" r:id="rId28"/>
    <p:sldId id="332" r:id="rId29"/>
    <p:sldId id="326" r:id="rId30"/>
    <p:sldId id="316" r:id="rId31"/>
    <p:sldId id="328" r:id="rId32"/>
    <p:sldId id="300" r:id="rId33"/>
    <p:sldId id="327" r:id="rId34"/>
    <p:sldId id="301" r:id="rId35"/>
    <p:sldId id="315" r:id="rId36"/>
    <p:sldId id="302" r:id="rId37"/>
    <p:sldId id="303" r:id="rId38"/>
    <p:sldId id="304" r:id="rId39"/>
    <p:sldId id="305" r:id="rId40"/>
    <p:sldId id="306" r:id="rId41"/>
    <p:sldId id="30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6"/>
    <a:srgbClr val="521C50"/>
    <a:srgbClr val="BE0F34"/>
    <a:srgbClr val="ECA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06" autoAdjust="0"/>
    <p:restoredTop sz="94660"/>
  </p:normalViewPr>
  <p:slideViewPr>
    <p:cSldViewPr snapToGrid="0">
      <p:cViewPr varScale="1">
        <p:scale>
          <a:sx n="78" d="100"/>
          <a:sy n="78" d="100"/>
        </p:scale>
        <p:origin x="288" y="78"/>
      </p:cViewPr>
      <p:guideLst/>
    </p:cSldViewPr>
  </p:slideViewPr>
  <p:notesTextViewPr>
    <p:cViewPr>
      <p:scale>
        <a:sx n="3" d="2"/>
        <a:sy n="3" d="2"/>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1CE18-EF70-9640-A95C-C32C90843BE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36755-0D28-4045-9619-58FBB8EEB378}" type="slidenum">
              <a:rPr lang="en-US" smtClean="0"/>
              <a:t>‹#›</a:t>
            </a:fld>
            <a:endParaRPr lang="en-US"/>
          </a:p>
        </p:txBody>
      </p:sp>
    </p:spTree>
    <p:extLst>
      <p:ext uri="{BB962C8B-B14F-4D97-AF65-F5344CB8AC3E}">
        <p14:creationId xmlns:p14="http://schemas.microsoft.com/office/powerpoint/2010/main" val="3889417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36755-0D28-4045-9619-58FBB8EEB378}" type="slidenum">
              <a:rPr lang="en-US" smtClean="0"/>
              <a:t>23</a:t>
            </a:fld>
            <a:endParaRPr lang="en-US"/>
          </a:p>
        </p:txBody>
      </p:sp>
    </p:spTree>
    <p:extLst>
      <p:ext uri="{BB962C8B-B14F-4D97-AF65-F5344CB8AC3E}">
        <p14:creationId xmlns:p14="http://schemas.microsoft.com/office/powerpoint/2010/main" val="339359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517F0B-40BB-4802-8945-170CED3A93E2}"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527C5-E2C1-4ECC-9A50-35D93B765D43}" type="slidenum">
              <a:rPr lang="en-US" smtClean="0"/>
              <a:t>‹#›</a:t>
            </a:fld>
            <a:endParaRPr lang="en-US"/>
          </a:p>
        </p:txBody>
      </p:sp>
    </p:spTree>
    <p:extLst>
      <p:ext uri="{BB962C8B-B14F-4D97-AF65-F5344CB8AC3E}">
        <p14:creationId xmlns:p14="http://schemas.microsoft.com/office/powerpoint/2010/main" val="210975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17F0B-40BB-4802-8945-170CED3A93E2}"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527C5-E2C1-4ECC-9A50-35D93B765D43}" type="slidenum">
              <a:rPr lang="en-US" smtClean="0"/>
              <a:t>‹#›</a:t>
            </a:fld>
            <a:endParaRPr lang="en-US"/>
          </a:p>
        </p:txBody>
      </p:sp>
    </p:spTree>
    <p:extLst>
      <p:ext uri="{BB962C8B-B14F-4D97-AF65-F5344CB8AC3E}">
        <p14:creationId xmlns:p14="http://schemas.microsoft.com/office/powerpoint/2010/main" val="200503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17F0B-40BB-4802-8945-170CED3A93E2}"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527C5-E2C1-4ECC-9A50-35D93B765D43}" type="slidenum">
              <a:rPr lang="en-US" smtClean="0"/>
              <a:t>‹#›</a:t>
            </a:fld>
            <a:endParaRPr lang="en-US"/>
          </a:p>
        </p:txBody>
      </p:sp>
    </p:spTree>
    <p:extLst>
      <p:ext uri="{BB962C8B-B14F-4D97-AF65-F5344CB8AC3E}">
        <p14:creationId xmlns:p14="http://schemas.microsoft.com/office/powerpoint/2010/main" val="45602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17F0B-40BB-4802-8945-170CED3A93E2}"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527C5-E2C1-4ECC-9A50-35D93B765D43}" type="slidenum">
              <a:rPr lang="en-US" smtClean="0"/>
              <a:t>‹#›</a:t>
            </a:fld>
            <a:endParaRPr lang="en-US"/>
          </a:p>
        </p:txBody>
      </p:sp>
    </p:spTree>
    <p:extLst>
      <p:ext uri="{BB962C8B-B14F-4D97-AF65-F5344CB8AC3E}">
        <p14:creationId xmlns:p14="http://schemas.microsoft.com/office/powerpoint/2010/main" val="373288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517F0B-40BB-4802-8945-170CED3A93E2}"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527C5-E2C1-4ECC-9A50-35D93B765D43}" type="slidenum">
              <a:rPr lang="en-US" smtClean="0"/>
              <a:t>‹#›</a:t>
            </a:fld>
            <a:endParaRPr lang="en-US"/>
          </a:p>
        </p:txBody>
      </p:sp>
    </p:spTree>
    <p:extLst>
      <p:ext uri="{BB962C8B-B14F-4D97-AF65-F5344CB8AC3E}">
        <p14:creationId xmlns:p14="http://schemas.microsoft.com/office/powerpoint/2010/main" val="8452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517F0B-40BB-4802-8945-170CED3A93E2}"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527C5-E2C1-4ECC-9A50-35D93B765D43}" type="slidenum">
              <a:rPr lang="en-US" smtClean="0"/>
              <a:t>‹#›</a:t>
            </a:fld>
            <a:endParaRPr lang="en-US"/>
          </a:p>
        </p:txBody>
      </p:sp>
    </p:spTree>
    <p:extLst>
      <p:ext uri="{BB962C8B-B14F-4D97-AF65-F5344CB8AC3E}">
        <p14:creationId xmlns:p14="http://schemas.microsoft.com/office/powerpoint/2010/main" val="100670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517F0B-40BB-4802-8945-170CED3A93E2}"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8527C5-E2C1-4ECC-9A50-35D93B765D43}" type="slidenum">
              <a:rPr lang="en-US" smtClean="0"/>
              <a:t>‹#›</a:t>
            </a:fld>
            <a:endParaRPr lang="en-US"/>
          </a:p>
        </p:txBody>
      </p:sp>
    </p:spTree>
    <p:extLst>
      <p:ext uri="{BB962C8B-B14F-4D97-AF65-F5344CB8AC3E}">
        <p14:creationId xmlns:p14="http://schemas.microsoft.com/office/powerpoint/2010/main" val="368885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517F0B-40BB-4802-8945-170CED3A93E2}"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8527C5-E2C1-4ECC-9A50-35D93B765D43}" type="slidenum">
              <a:rPr lang="en-US" smtClean="0"/>
              <a:t>‹#›</a:t>
            </a:fld>
            <a:endParaRPr lang="en-US"/>
          </a:p>
        </p:txBody>
      </p:sp>
    </p:spTree>
    <p:extLst>
      <p:ext uri="{BB962C8B-B14F-4D97-AF65-F5344CB8AC3E}">
        <p14:creationId xmlns:p14="http://schemas.microsoft.com/office/powerpoint/2010/main" val="383172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17F0B-40BB-4802-8945-170CED3A93E2}"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8527C5-E2C1-4ECC-9A50-35D93B765D43}" type="slidenum">
              <a:rPr lang="en-US" smtClean="0"/>
              <a:t>‹#›</a:t>
            </a:fld>
            <a:endParaRPr lang="en-US"/>
          </a:p>
        </p:txBody>
      </p:sp>
    </p:spTree>
    <p:extLst>
      <p:ext uri="{BB962C8B-B14F-4D97-AF65-F5344CB8AC3E}">
        <p14:creationId xmlns:p14="http://schemas.microsoft.com/office/powerpoint/2010/main" val="2234247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517F0B-40BB-4802-8945-170CED3A93E2}"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527C5-E2C1-4ECC-9A50-35D93B765D43}" type="slidenum">
              <a:rPr lang="en-US" smtClean="0"/>
              <a:t>‹#›</a:t>
            </a:fld>
            <a:endParaRPr lang="en-US"/>
          </a:p>
        </p:txBody>
      </p:sp>
    </p:spTree>
    <p:extLst>
      <p:ext uri="{BB962C8B-B14F-4D97-AF65-F5344CB8AC3E}">
        <p14:creationId xmlns:p14="http://schemas.microsoft.com/office/powerpoint/2010/main" val="37895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517F0B-40BB-4802-8945-170CED3A93E2}"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527C5-E2C1-4ECC-9A50-35D93B765D43}" type="slidenum">
              <a:rPr lang="en-US" smtClean="0"/>
              <a:t>‹#›</a:t>
            </a:fld>
            <a:endParaRPr lang="en-US"/>
          </a:p>
        </p:txBody>
      </p:sp>
    </p:spTree>
    <p:extLst>
      <p:ext uri="{BB962C8B-B14F-4D97-AF65-F5344CB8AC3E}">
        <p14:creationId xmlns:p14="http://schemas.microsoft.com/office/powerpoint/2010/main" val="213167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17F0B-40BB-4802-8945-170CED3A93E2}"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527C5-E2C1-4ECC-9A50-35D93B765D43}" type="slidenum">
              <a:rPr lang="en-US" smtClean="0"/>
              <a:t>‹#›</a:t>
            </a:fld>
            <a:endParaRPr lang="en-US"/>
          </a:p>
        </p:txBody>
      </p:sp>
    </p:spTree>
    <p:extLst>
      <p:ext uri="{BB962C8B-B14F-4D97-AF65-F5344CB8AC3E}">
        <p14:creationId xmlns:p14="http://schemas.microsoft.com/office/powerpoint/2010/main" val="405690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5531664"/>
            <a:ext cx="12192000" cy="1077218"/>
          </a:xfrm>
          <a:prstGeom prst="rect">
            <a:avLst/>
          </a:prstGeom>
          <a:noFill/>
        </p:spPr>
        <p:txBody>
          <a:bodyPr wrap="square" rtlCol="0">
            <a:spAutoFit/>
          </a:bodyPr>
          <a:lstStyle/>
          <a:p>
            <a:pPr algn="ctr"/>
            <a:r>
              <a:rPr lang="en-US" sz="3200" dirty="0">
                <a:solidFill>
                  <a:srgbClr val="ECA400"/>
                </a:solidFill>
                <a:sym typeface="Wingdings" panose="05000000000000000000" pitchFamily="2" charset="2"/>
              </a:rPr>
              <a:t> </a:t>
            </a:r>
            <a:r>
              <a:rPr lang="en-US" sz="3200" dirty="0">
                <a:solidFill>
                  <a:srgbClr val="005596"/>
                </a:solidFill>
              </a:rPr>
              <a:t>Call Back to Order</a:t>
            </a:r>
            <a:r>
              <a:rPr lang="en-US" sz="3200" dirty="0">
                <a:solidFill>
                  <a:srgbClr val="ECA400"/>
                </a:solidFill>
                <a:sym typeface="Wingdings" panose="05000000000000000000" pitchFamily="2" charset="2"/>
              </a:rPr>
              <a:t></a:t>
            </a:r>
            <a:r>
              <a:rPr lang="en-US" sz="3200" dirty="0">
                <a:solidFill>
                  <a:srgbClr val="005596"/>
                </a:solidFill>
              </a:rPr>
              <a:t> </a:t>
            </a:r>
          </a:p>
          <a:p>
            <a:pPr algn="ctr"/>
            <a:r>
              <a:rPr lang="en-US" sz="3200" dirty="0">
                <a:solidFill>
                  <a:srgbClr val="005596"/>
                </a:solidFill>
              </a:rPr>
              <a:t>Ann Murphy, LWVWA President</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0921" r="35986" b="37417"/>
          <a:stretch/>
        </p:blipFill>
        <p:spPr>
          <a:xfrm>
            <a:off x="3303372" y="1019410"/>
            <a:ext cx="5461687" cy="429191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Tree>
    <p:extLst>
      <p:ext uri="{BB962C8B-B14F-4D97-AF65-F5344CB8AC3E}">
        <p14:creationId xmlns:p14="http://schemas.microsoft.com/office/powerpoint/2010/main" val="4281358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BBF86F0-D928-4F77-8F8C-DFF16B503505}"/>
              </a:ext>
            </a:extLst>
          </p:cNvPr>
          <p:cNvGraphicFramePr>
            <a:graphicFrameLocks noGrp="1"/>
          </p:cNvGraphicFramePr>
          <p:nvPr>
            <p:extLst/>
          </p:nvPr>
        </p:nvGraphicFramePr>
        <p:xfrm>
          <a:off x="2020824" y="959258"/>
          <a:ext cx="7938007" cy="5730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19341">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274151">
                <a:tc gridSpan="3">
                  <a:txBody>
                    <a:bodyPr/>
                    <a:lstStyle/>
                    <a:p>
                      <a:pPr algn="ctr"/>
                      <a:r>
                        <a:rPr lang="en-US" dirty="0">
                          <a:solidFill>
                            <a:schemeClr val="bg1"/>
                          </a:solidFill>
                        </a:rPr>
                        <a:t>Making Democracy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5596"/>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dirty="0">
                          <a:solidFill>
                            <a:schemeClr val="bg1"/>
                          </a:solidFill>
                        </a:rPr>
                        <a:t>Strategic Focus</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E0F34"/>
                    </a:solidFill>
                  </a:tcPr>
                </a:tc>
                <a:tc>
                  <a:txBody>
                    <a:bodyPr/>
                    <a:lstStyle/>
                    <a:p>
                      <a:r>
                        <a:rPr lang="en-US" dirty="0">
                          <a:solidFill>
                            <a:srgbClr val="521C50"/>
                          </a:solidFill>
                        </a:rPr>
                        <a:t>C4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dirty="0">
                          <a:solidFill>
                            <a:schemeClr val="bg1"/>
                          </a:solidFill>
                        </a:rPr>
                        <a:t>C3</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A400"/>
                    </a:solidFill>
                  </a:tcPr>
                </a:tc>
                <a:extLst>
                  <a:ext uri="{0D108BD9-81ED-4DB2-BD59-A6C34878D82A}">
                    <a16:rowId xmlns:a16="http://schemas.microsoft.com/office/drawing/2014/main" xmlns="" val="10001"/>
                  </a:ext>
                </a:extLst>
              </a:tr>
              <a:tr h="370840">
                <a:tc rowSpan="4">
                  <a:txBody>
                    <a:bodyPr/>
                    <a:lstStyle/>
                    <a:p>
                      <a:r>
                        <a:rPr lang="en-US" dirty="0">
                          <a:solidFill>
                            <a:schemeClr val="bg1"/>
                          </a:solidFill>
                        </a:rPr>
                        <a:t>Impact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r>
                        <a:rPr lang="en-US" dirty="0">
                          <a:solidFill>
                            <a:schemeClr val="bg1"/>
                          </a:solidFill>
                        </a:rPr>
                        <a:t>Advocacy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r>
                        <a:rPr lang="en-US" dirty="0">
                          <a:solidFill>
                            <a:schemeClr val="bg1"/>
                          </a:solidFill>
                        </a:rPr>
                        <a:t>Voter Service</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2"/>
                  </a:ext>
                </a:extLst>
              </a:tr>
              <a:tr h="370840">
                <a:tc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solidFill>
                            <a:srgbClr val="521C50"/>
                          </a:solidFill>
                        </a:rPr>
                        <a:t>Marketing PR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Civics Ed in Schools—TSWI</a:t>
                      </a:r>
                    </a:p>
                    <a:p>
                      <a:r>
                        <a:rPr lang="en-US" dirty="0">
                          <a:solidFill>
                            <a:schemeClr val="bg1"/>
                          </a:solidFill>
                        </a:rPr>
                        <a:t>Census/Redistricting— </a:t>
                      </a:r>
                    </a:p>
                    <a:p>
                      <a:r>
                        <a:rPr lang="en-US" dirty="0">
                          <a:solidFill>
                            <a:schemeClr val="bg1"/>
                          </a:solidFill>
                        </a:rPr>
                        <a:t>            Forum</a:t>
                      </a:r>
                      <a:r>
                        <a:rPr lang="en-US" baseline="0" dirty="0">
                          <a:solidFill>
                            <a:schemeClr val="bg1"/>
                          </a:solidFill>
                        </a:rPr>
                        <a:t> in a Box</a:t>
                      </a:r>
                      <a:endParaRPr lang="en-US"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3"/>
                  </a:ext>
                </a:extLst>
              </a:tr>
              <a:tr h="370840">
                <a:tc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solidFill>
                            <a:schemeClr val="bg1"/>
                          </a:solidFill>
                        </a:rPr>
                        <a:t>Advocacy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tc>
                  <a:txBody>
                    <a:bodyPr/>
                    <a:lstStyle/>
                    <a:p>
                      <a:pPr algn="r"/>
                      <a:r>
                        <a:rPr lang="en-US" dirty="0">
                          <a:solidFill>
                            <a:schemeClr val="bg1"/>
                          </a:solidFill>
                        </a:rPr>
                        <a:t>Citizen Education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4"/>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r>
                        <a:rPr lang="en-US" dirty="0">
                          <a:solidFill>
                            <a:schemeClr val="tx1"/>
                          </a:solidFill>
                        </a:rPr>
                        <a:t>New positions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tx1"/>
                          </a:solidFill>
                        </a:rPr>
                        <a:t>Potential new studies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86163961"/>
                  </a:ext>
                </a:extLst>
              </a:tr>
              <a:tr h="370840">
                <a:tc rowSpan="3">
                  <a:txBody>
                    <a:bodyPr/>
                    <a:lstStyle/>
                    <a:p>
                      <a:r>
                        <a:rPr lang="en-US" dirty="0">
                          <a:solidFill>
                            <a:schemeClr val="bg1"/>
                          </a:solidFill>
                        </a:rPr>
                        <a:t>Facilitate Local Leagues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tc>
                  <a:txBody>
                    <a:bodyPr/>
                    <a:lstStyle/>
                    <a:p>
                      <a:pPr marL="0" marR="0" algn="l">
                        <a:lnSpc>
                          <a:spcPct val="107000"/>
                        </a:lnSpc>
                        <a:spcBef>
                          <a:spcPts val="0"/>
                        </a:spcBef>
                        <a:spcAft>
                          <a:spcPts val="0"/>
                        </a:spcAft>
                      </a:pPr>
                      <a:r>
                        <a:rPr lang="en-US" sz="1800" kern="1200" dirty="0">
                          <a:solidFill>
                            <a:schemeClr val="bg1"/>
                          </a:solidFill>
                          <a:latin typeface="+mn-lt"/>
                          <a:ea typeface="+mn-ea"/>
                          <a:cs typeface="+mn-cs"/>
                        </a:rPr>
                        <a:t>Convention</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pPr algn="l"/>
                      <a:r>
                        <a:rPr lang="en-US" dirty="0">
                          <a:solidFill>
                            <a:srgbClr val="521C50"/>
                          </a:solidFill>
                        </a:rPr>
                        <a:t>Council (Trainings)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5"/>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pPr marL="0" marR="0" algn="l">
                        <a:lnSpc>
                          <a:spcPct val="107000"/>
                        </a:lnSpc>
                        <a:spcBef>
                          <a:spcPts val="0"/>
                        </a:spcBef>
                        <a:spcAft>
                          <a:spcPts val="0"/>
                        </a:spcAft>
                      </a:pPr>
                      <a:r>
                        <a:rPr lang="en-US" sz="1800" kern="1200" dirty="0">
                          <a:solidFill>
                            <a:schemeClr val="bg1"/>
                          </a:solidFill>
                          <a:latin typeface="+mn-lt"/>
                          <a:ea typeface="+mn-ea"/>
                          <a:cs typeface="+mn-cs"/>
                        </a:rPr>
                        <a:t>Communication</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pPr algn="l"/>
                      <a:r>
                        <a:rPr lang="en-US" dirty="0">
                          <a:solidFill>
                            <a:srgbClr val="521C50"/>
                          </a:solidFill>
                        </a:rPr>
                        <a:t>MELD (5 Groups)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6"/>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r>
                        <a:rPr lang="en-US" dirty="0">
                          <a:solidFill>
                            <a:schemeClr val="bg1"/>
                          </a:solidFill>
                        </a:rPr>
                        <a:t>Local League Presidents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pPr algn="l"/>
                      <a:r>
                        <a:rPr lang="en-US" dirty="0">
                          <a:solidFill>
                            <a:srgbClr val="521C50"/>
                          </a:solidFill>
                        </a:rPr>
                        <a:t>$ Grants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7"/>
                  </a:ext>
                </a:extLst>
              </a:tr>
              <a:tr h="370840">
                <a:tc rowSpan="4">
                  <a:txBody>
                    <a:bodyPr/>
                    <a:lstStyle/>
                    <a:p>
                      <a:r>
                        <a:rPr lang="en-US" dirty="0">
                          <a:solidFill>
                            <a:srgbClr val="521C50"/>
                          </a:solidFill>
                        </a:rPr>
                        <a:t>Capacity / Structure</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dirty="0">
                          <a:solidFill>
                            <a:schemeClr val="bg1"/>
                          </a:solidFill>
                        </a:rPr>
                        <a:t>Budget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pPr algn="l"/>
                      <a:r>
                        <a:rPr lang="en-US" dirty="0">
                          <a:solidFill>
                            <a:schemeClr val="bg1"/>
                          </a:solidFill>
                        </a:rPr>
                        <a:t>Budget</a:t>
                      </a:r>
                      <a:endParaRPr lang="en-US" dirty="0">
                        <a:solidFill>
                          <a:srgbClr val="521C5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A400"/>
                    </a:solidFill>
                  </a:tcPr>
                </a:tc>
                <a:extLst>
                  <a:ext uri="{0D108BD9-81ED-4DB2-BD59-A6C34878D82A}">
                    <a16:rowId xmlns:a16="http://schemas.microsoft.com/office/drawing/2014/main" xmlns="" val="10008"/>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gridSpan="2">
                  <a:txBody>
                    <a:bodyPr/>
                    <a:lstStyle/>
                    <a:p>
                      <a:pPr algn="ctr"/>
                      <a:r>
                        <a:rPr lang="en-US" dirty="0">
                          <a:solidFill>
                            <a:schemeClr val="bg1"/>
                          </a:solidFill>
                        </a:rPr>
                        <a:t>Policies-Bylaws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pPr algn="ct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9"/>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gridSpan="2">
                  <a:txBody>
                    <a:bodyPr/>
                    <a:lstStyle/>
                    <a:p>
                      <a:pPr algn="ctr"/>
                      <a:r>
                        <a:rPr lang="en-US" dirty="0">
                          <a:solidFill>
                            <a:schemeClr val="bg1"/>
                          </a:solidFill>
                        </a:rPr>
                        <a:t>Office Staff</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pPr algn="l"/>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10"/>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gridSpan="2">
                  <a:txBody>
                    <a:bodyPr/>
                    <a:lstStyle/>
                    <a:p>
                      <a:pPr algn="ctr"/>
                      <a:r>
                        <a:rPr lang="en-US" dirty="0">
                          <a:solidFill>
                            <a:schemeClr val="bg1"/>
                          </a:solidFill>
                        </a:rPr>
                        <a:t>Communication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endParaRPr lang="en-US"/>
                    </a:p>
                  </a:txBody>
                  <a:tcPr/>
                </a:tc>
                <a:extLst>
                  <a:ext uri="{0D108BD9-81ED-4DB2-BD59-A6C34878D82A}">
                    <a16:rowId xmlns:a16="http://schemas.microsoft.com/office/drawing/2014/main" xmlns="" val="10011"/>
                  </a:ext>
                </a:extLst>
              </a:tr>
              <a:tr h="370840">
                <a:tc gridSpan="3">
                  <a:txBody>
                    <a:bodyPr/>
                    <a:lstStyle/>
                    <a:p>
                      <a:pPr algn="ctr"/>
                      <a:r>
                        <a:rPr lang="en-US" dirty="0">
                          <a:solidFill>
                            <a:schemeClr val="bg1"/>
                          </a:solidFill>
                        </a:rPr>
                        <a:t>Diversity, Equity, and Inclusion</a:t>
                      </a:r>
                      <a:r>
                        <a:rPr lang="en-US" baseline="0" dirty="0">
                          <a:solidFill>
                            <a:schemeClr val="bg1"/>
                          </a:solidFill>
                        </a:rPr>
                        <a:t>—Action Plan</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21C50"/>
                    </a:solidFill>
                  </a:tcPr>
                </a:tc>
                <a:tc hMerge="1">
                  <a:txBody>
                    <a:bodyPr/>
                    <a:lstStyle/>
                    <a:p>
                      <a:pPr algn="ct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endParaRPr lang="en-US"/>
                    </a:p>
                  </a:txBody>
                  <a:tcPr/>
                </a:tc>
                <a:extLst>
                  <a:ext uri="{0D108BD9-81ED-4DB2-BD59-A6C34878D82A}">
                    <a16:rowId xmlns:a16="http://schemas.microsoft.com/office/drawing/2014/main" xmlns="" val="10012"/>
                  </a:ext>
                </a:extLst>
              </a:tr>
            </a:tbl>
          </a:graphicData>
        </a:graphic>
      </p:graphicFrame>
      <p:cxnSp>
        <p:nvCxnSpPr>
          <p:cNvPr id="4" name="Straight Arrow Connector 3">
            <a:extLst>
              <a:ext uri="{FF2B5EF4-FFF2-40B4-BE49-F238E27FC236}">
                <a16:creationId xmlns:a16="http://schemas.microsoft.com/office/drawing/2014/main" xmlns="" id="{FCDA18CB-9372-487B-9917-182CA78DF64C}"/>
              </a:ext>
            </a:extLst>
          </p:cNvPr>
          <p:cNvCxnSpPr/>
          <p:nvPr/>
        </p:nvCxnSpPr>
        <p:spPr>
          <a:xfrm>
            <a:off x="5890055" y="3946462"/>
            <a:ext cx="2454876" cy="0"/>
          </a:xfrm>
          <a:prstGeom prst="straightConnector1">
            <a:avLst/>
          </a:prstGeom>
          <a:ln w="57150">
            <a:solidFill>
              <a:srgbClr val="521C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B1A1E7D0-532B-4274-8239-72728A403911}"/>
              </a:ext>
            </a:extLst>
          </p:cNvPr>
          <p:cNvSpPr/>
          <p:nvPr/>
        </p:nvSpPr>
        <p:spPr>
          <a:xfrm>
            <a:off x="2020824" y="1684511"/>
            <a:ext cx="7938007" cy="5004987"/>
          </a:xfrm>
          <a:prstGeom prst="rect">
            <a:avLst/>
          </a:prstGeom>
          <a:solidFill>
            <a:srgbClr val="521C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5" name="Rectangle 4">
            <a:extLst>
              <a:ext uri="{FF2B5EF4-FFF2-40B4-BE49-F238E27FC236}">
                <a16:creationId xmlns:a16="http://schemas.microsoft.com/office/drawing/2014/main" xmlns="" id="{46E01282-7A8B-4497-80B9-ADEDDCDDA7C7}"/>
              </a:ext>
            </a:extLst>
          </p:cNvPr>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a:extLst>
              <a:ext uri="{FF2B5EF4-FFF2-40B4-BE49-F238E27FC236}">
                <a16:creationId xmlns:a16="http://schemas.microsoft.com/office/drawing/2014/main" xmlns="" id="{CE292239-C24D-4241-AC15-E8A5F579FA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7856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8D335A1B-EB05-4614-BD6C-E7BB185D83C3}"/>
              </a:ext>
            </a:extLst>
          </p:cNvPr>
          <p:cNvGraphicFramePr>
            <a:graphicFrameLocks noGrp="1"/>
          </p:cNvGraphicFramePr>
          <p:nvPr>
            <p:extLst/>
          </p:nvPr>
        </p:nvGraphicFramePr>
        <p:xfrm>
          <a:off x="2020824" y="1011017"/>
          <a:ext cx="7938007" cy="5730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19341">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274151">
                <a:tc gridSpan="3">
                  <a:txBody>
                    <a:bodyPr/>
                    <a:lstStyle/>
                    <a:p>
                      <a:pPr algn="ctr"/>
                      <a:r>
                        <a:rPr lang="en-US" dirty="0">
                          <a:solidFill>
                            <a:schemeClr val="bg1"/>
                          </a:solidFill>
                        </a:rPr>
                        <a:t>Making Democracy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5596"/>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dirty="0">
                          <a:solidFill>
                            <a:schemeClr val="bg1"/>
                          </a:solidFill>
                        </a:rPr>
                        <a:t>Strategic Focus</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E0F34"/>
                    </a:solidFill>
                  </a:tcPr>
                </a:tc>
                <a:tc>
                  <a:txBody>
                    <a:bodyPr/>
                    <a:lstStyle/>
                    <a:p>
                      <a:r>
                        <a:rPr lang="en-US" dirty="0">
                          <a:solidFill>
                            <a:srgbClr val="521C50"/>
                          </a:solidFill>
                        </a:rPr>
                        <a:t>C4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dirty="0">
                          <a:solidFill>
                            <a:schemeClr val="bg1"/>
                          </a:solidFill>
                        </a:rPr>
                        <a:t>C3</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A400"/>
                    </a:solidFill>
                  </a:tcPr>
                </a:tc>
                <a:extLst>
                  <a:ext uri="{0D108BD9-81ED-4DB2-BD59-A6C34878D82A}">
                    <a16:rowId xmlns:a16="http://schemas.microsoft.com/office/drawing/2014/main" xmlns="" val="10001"/>
                  </a:ext>
                </a:extLst>
              </a:tr>
              <a:tr h="370840">
                <a:tc rowSpan="4">
                  <a:txBody>
                    <a:bodyPr/>
                    <a:lstStyle/>
                    <a:p>
                      <a:r>
                        <a:rPr lang="en-US" dirty="0">
                          <a:solidFill>
                            <a:schemeClr val="bg1"/>
                          </a:solidFill>
                        </a:rPr>
                        <a:t>Impact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r>
                        <a:rPr lang="en-US" dirty="0">
                          <a:solidFill>
                            <a:schemeClr val="bg1"/>
                          </a:solidFill>
                        </a:rPr>
                        <a:t>Advocacy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r>
                        <a:rPr lang="en-US" dirty="0">
                          <a:solidFill>
                            <a:schemeClr val="bg1"/>
                          </a:solidFill>
                        </a:rPr>
                        <a:t>Voter Service</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2"/>
                  </a:ext>
                </a:extLst>
              </a:tr>
              <a:tr h="370840">
                <a:tc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solidFill>
                            <a:srgbClr val="521C50"/>
                          </a:solidFill>
                        </a:rPr>
                        <a:t>Marketing PR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Civics Ed in Schools—TSWI</a:t>
                      </a:r>
                    </a:p>
                    <a:p>
                      <a:r>
                        <a:rPr lang="en-US" dirty="0">
                          <a:solidFill>
                            <a:schemeClr val="bg1"/>
                          </a:solidFill>
                        </a:rPr>
                        <a:t>Census/Redistricting— </a:t>
                      </a:r>
                    </a:p>
                    <a:p>
                      <a:r>
                        <a:rPr lang="en-US" dirty="0">
                          <a:solidFill>
                            <a:schemeClr val="bg1"/>
                          </a:solidFill>
                        </a:rPr>
                        <a:t>            Forum</a:t>
                      </a:r>
                      <a:r>
                        <a:rPr lang="en-US" baseline="0" dirty="0">
                          <a:solidFill>
                            <a:schemeClr val="bg1"/>
                          </a:solidFill>
                        </a:rPr>
                        <a:t> in a Box</a:t>
                      </a:r>
                      <a:endParaRPr lang="en-US"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3"/>
                  </a:ext>
                </a:extLst>
              </a:tr>
              <a:tr h="370840">
                <a:tc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solidFill>
                            <a:schemeClr val="bg1"/>
                          </a:solidFill>
                        </a:rPr>
                        <a:t>Advocacy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tc>
                  <a:txBody>
                    <a:bodyPr/>
                    <a:lstStyle/>
                    <a:p>
                      <a:pPr algn="r"/>
                      <a:r>
                        <a:rPr lang="en-US" dirty="0">
                          <a:solidFill>
                            <a:schemeClr val="bg1"/>
                          </a:solidFill>
                        </a:rPr>
                        <a:t>Citizen Education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4"/>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r>
                        <a:rPr lang="en-US" dirty="0">
                          <a:solidFill>
                            <a:schemeClr val="tx1"/>
                          </a:solidFill>
                        </a:rPr>
                        <a:t>New positions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tx1"/>
                          </a:solidFill>
                        </a:rPr>
                        <a:t>Potential new studies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86163961"/>
                  </a:ext>
                </a:extLst>
              </a:tr>
              <a:tr h="370840">
                <a:tc rowSpan="3">
                  <a:txBody>
                    <a:bodyPr/>
                    <a:lstStyle/>
                    <a:p>
                      <a:r>
                        <a:rPr lang="en-US" dirty="0">
                          <a:solidFill>
                            <a:schemeClr val="bg1"/>
                          </a:solidFill>
                        </a:rPr>
                        <a:t>Facilitate Local Leagues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tc>
                  <a:txBody>
                    <a:bodyPr/>
                    <a:lstStyle/>
                    <a:p>
                      <a:pPr marL="0" marR="0" algn="l">
                        <a:lnSpc>
                          <a:spcPct val="107000"/>
                        </a:lnSpc>
                        <a:spcBef>
                          <a:spcPts val="0"/>
                        </a:spcBef>
                        <a:spcAft>
                          <a:spcPts val="0"/>
                        </a:spcAft>
                      </a:pPr>
                      <a:r>
                        <a:rPr lang="en-US" sz="1800" kern="1200" dirty="0">
                          <a:solidFill>
                            <a:schemeClr val="bg1"/>
                          </a:solidFill>
                          <a:latin typeface="+mn-lt"/>
                          <a:ea typeface="+mn-ea"/>
                          <a:cs typeface="+mn-cs"/>
                        </a:rPr>
                        <a:t>Convention</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pPr algn="l"/>
                      <a:r>
                        <a:rPr lang="en-US" dirty="0">
                          <a:solidFill>
                            <a:srgbClr val="521C50"/>
                          </a:solidFill>
                        </a:rPr>
                        <a:t>Council (Trainings)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5"/>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pPr marL="0" marR="0" algn="l">
                        <a:lnSpc>
                          <a:spcPct val="107000"/>
                        </a:lnSpc>
                        <a:spcBef>
                          <a:spcPts val="0"/>
                        </a:spcBef>
                        <a:spcAft>
                          <a:spcPts val="0"/>
                        </a:spcAft>
                      </a:pPr>
                      <a:r>
                        <a:rPr lang="en-US" sz="1800" kern="1200" dirty="0">
                          <a:solidFill>
                            <a:schemeClr val="bg1"/>
                          </a:solidFill>
                          <a:latin typeface="+mn-lt"/>
                          <a:ea typeface="+mn-ea"/>
                          <a:cs typeface="+mn-cs"/>
                        </a:rPr>
                        <a:t>Communication</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pPr algn="l"/>
                      <a:r>
                        <a:rPr lang="en-US" dirty="0">
                          <a:solidFill>
                            <a:srgbClr val="521C50"/>
                          </a:solidFill>
                        </a:rPr>
                        <a:t>MELD (5 Groups)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6"/>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r>
                        <a:rPr lang="en-US" dirty="0">
                          <a:solidFill>
                            <a:schemeClr val="bg1"/>
                          </a:solidFill>
                        </a:rPr>
                        <a:t>Local League Presidents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pPr algn="l"/>
                      <a:r>
                        <a:rPr lang="en-US" dirty="0">
                          <a:solidFill>
                            <a:srgbClr val="521C50"/>
                          </a:solidFill>
                        </a:rPr>
                        <a:t>$ Grants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7"/>
                  </a:ext>
                </a:extLst>
              </a:tr>
              <a:tr h="370840">
                <a:tc rowSpan="4">
                  <a:txBody>
                    <a:bodyPr/>
                    <a:lstStyle/>
                    <a:p>
                      <a:r>
                        <a:rPr lang="en-US" dirty="0">
                          <a:solidFill>
                            <a:srgbClr val="521C50"/>
                          </a:solidFill>
                        </a:rPr>
                        <a:t>Capacity / Structure</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dirty="0">
                          <a:solidFill>
                            <a:schemeClr val="bg1"/>
                          </a:solidFill>
                        </a:rPr>
                        <a:t>Budget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pPr algn="l"/>
                      <a:r>
                        <a:rPr lang="en-US" dirty="0">
                          <a:solidFill>
                            <a:schemeClr val="bg1"/>
                          </a:solidFill>
                        </a:rPr>
                        <a:t>Budget</a:t>
                      </a:r>
                      <a:endParaRPr lang="en-US" dirty="0">
                        <a:solidFill>
                          <a:srgbClr val="521C5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A400"/>
                    </a:solidFill>
                  </a:tcPr>
                </a:tc>
                <a:extLst>
                  <a:ext uri="{0D108BD9-81ED-4DB2-BD59-A6C34878D82A}">
                    <a16:rowId xmlns:a16="http://schemas.microsoft.com/office/drawing/2014/main" xmlns="" val="10008"/>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gridSpan="2">
                  <a:txBody>
                    <a:bodyPr/>
                    <a:lstStyle/>
                    <a:p>
                      <a:pPr algn="ctr"/>
                      <a:r>
                        <a:rPr lang="en-US" dirty="0">
                          <a:solidFill>
                            <a:schemeClr val="bg1"/>
                          </a:solidFill>
                        </a:rPr>
                        <a:t>Policies-Bylaws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pPr algn="ct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9"/>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gridSpan="2">
                  <a:txBody>
                    <a:bodyPr/>
                    <a:lstStyle/>
                    <a:p>
                      <a:pPr algn="ctr"/>
                      <a:r>
                        <a:rPr lang="en-US" dirty="0">
                          <a:solidFill>
                            <a:schemeClr val="bg1"/>
                          </a:solidFill>
                        </a:rPr>
                        <a:t>Office Staff</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pPr algn="l"/>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10"/>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gridSpan="2">
                  <a:txBody>
                    <a:bodyPr/>
                    <a:lstStyle/>
                    <a:p>
                      <a:pPr algn="ctr"/>
                      <a:r>
                        <a:rPr lang="en-US" dirty="0">
                          <a:solidFill>
                            <a:schemeClr val="bg1"/>
                          </a:solidFill>
                        </a:rPr>
                        <a:t>Communication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endParaRPr lang="en-US"/>
                    </a:p>
                  </a:txBody>
                  <a:tcPr/>
                </a:tc>
                <a:extLst>
                  <a:ext uri="{0D108BD9-81ED-4DB2-BD59-A6C34878D82A}">
                    <a16:rowId xmlns:a16="http://schemas.microsoft.com/office/drawing/2014/main" xmlns="" val="10011"/>
                  </a:ext>
                </a:extLst>
              </a:tr>
              <a:tr h="370840">
                <a:tc gridSpan="3">
                  <a:txBody>
                    <a:bodyPr/>
                    <a:lstStyle/>
                    <a:p>
                      <a:pPr algn="ctr"/>
                      <a:r>
                        <a:rPr lang="en-US" dirty="0">
                          <a:solidFill>
                            <a:schemeClr val="bg1"/>
                          </a:solidFill>
                        </a:rPr>
                        <a:t>Diversity, Equity, and Inclusion</a:t>
                      </a:r>
                      <a:r>
                        <a:rPr lang="en-US" baseline="0" dirty="0">
                          <a:solidFill>
                            <a:schemeClr val="bg1"/>
                          </a:solidFill>
                        </a:rPr>
                        <a:t>—Action Plan</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21C50"/>
                    </a:solidFill>
                  </a:tcPr>
                </a:tc>
                <a:tc hMerge="1">
                  <a:txBody>
                    <a:bodyPr/>
                    <a:lstStyle/>
                    <a:p>
                      <a:pPr algn="ct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endParaRPr lang="en-US"/>
                    </a:p>
                  </a:txBody>
                  <a:tcPr/>
                </a:tc>
                <a:extLst>
                  <a:ext uri="{0D108BD9-81ED-4DB2-BD59-A6C34878D82A}">
                    <a16:rowId xmlns:a16="http://schemas.microsoft.com/office/drawing/2014/main" xmlns="" val="10012"/>
                  </a:ext>
                </a:extLst>
              </a:tr>
            </a:tbl>
          </a:graphicData>
        </a:graphic>
      </p:graphicFrame>
      <p:sp>
        <p:nvSpPr>
          <p:cNvPr id="8" name="Rectangle 7">
            <a:extLst>
              <a:ext uri="{FF2B5EF4-FFF2-40B4-BE49-F238E27FC236}">
                <a16:creationId xmlns:a16="http://schemas.microsoft.com/office/drawing/2014/main" xmlns="" id="{3FCD3EE2-5C84-41C6-B54C-4B1918D6E1D8}"/>
              </a:ext>
            </a:extLst>
          </p:cNvPr>
          <p:cNvSpPr/>
          <p:nvPr/>
        </p:nvSpPr>
        <p:spPr>
          <a:xfrm>
            <a:off x="2020824" y="3763530"/>
            <a:ext cx="7938007" cy="2977727"/>
          </a:xfrm>
          <a:prstGeom prst="rect">
            <a:avLst/>
          </a:prstGeom>
          <a:solidFill>
            <a:srgbClr val="521C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9" name="Rectangle 8">
            <a:extLst>
              <a:ext uri="{FF2B5EF4-FFF2-40B4-BE49-F238E27FC236}">
                <a16:creationId xmlns:a16="http://schemas.microsoft.com/office/drawing/2014/main" xmlns="" id="{C9249F11-B626-4DE4-9281-D14E7EA8074F}"/>
              </a:ext>
            </a:extLst>
          </p:cNvPr>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10" name="Picture 9">
            <a:extLst>
              <a:ext uri="{FF2B5EF4-FFF2-40B4-BE49-F238E27FC236}">
                <a16:creationId xmlns:a16="http://schemas.microsoft.com/office/drawing/2014/main" xmlns="" id="{E2E032C9-D299-4852-A333-259E076D1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cxnSp>
        <p:nvCxnSpPr>
          <p:cNvPr id="11" name="Straight Arrow Connector 10">
            <a:extLst>
              <a:ext uri="{FF2B5EF4-FFF2-40B4-BE49-F238E27FC236}">
                <a16:creationId xmlns:a16="http://schemas.microsoft.com/office/drawing/2014/main" xmlns="" id="{FE615075-7A5B-4F30-AE0F-530887CB6F73}"/>
              </a:ext>
            </a:extLst>
          </p:cNvPr>
          <p:cNvCxnSpPr/>
          <p:nvPr/>
        </p:nvCxnSpPr>
        <p:spPr>
          <a:xfrm>
            <a:off x="5648513" y="3256355"/>
            <a:ext cx="2454876" cy="0"/>
          </a:xfrm>
          <a:prstGeom prst="straightConnector1">
            <a:avLst/>
          </a:prstGeom>
          <a:ln w="57150">
            <a:solidFill>
              <a:srgbClr val="521C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xmlns="" id="{3477BD65-61C4-4ED1-BB20-E6A5F75A92CC}"/>
              </a:ext>
            </a:extLst>
          </p:cNvPr>
          <p:cNvCxnSpPr/>
          <p:nvPr/>
        </p:nvCxnSpPr>
        <p:spPr>
          <a:xfrm flipH="1">
            <a:off x="6096000" y="3597215"/>
            <a:ext cx="1624642" cy="0"/>
          </a:xfrm>
          <a:prstGeom prst="straightConnector1">
            <a:avLst/>
          </a:prstGeom>
          <a:ln w="57150">
            <a:solidFill>
              <a:srgbClr val="52305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23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EAF2609F-8B6B-4355-B3AF-611954435FD4}"/>
              </a:ext>
            </a:extLst>
          </p:cNvPr>
          <p:cNvGraphicFramePr>
            <a:graphicFrameLocks noGrp="1"/>
          </p:cNvGraphicFramePr>
          <p:nvPr>
            <p:extLst/>
          </p:nvPr>
        </p:nvGraphicFramePr>
        <p:xfrm>
          <a:off x="2057400" y="1026245"/>
          <a:ext cx="7938007" cy="5730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19341">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274151">
                <a:tc gridSpan="3">
                  <a:txBody>
                    <a:bodyPr/>
                    <a:lstStyle/>
                    <a:p>
                      <a:pPr algn="ctr"/>
                      <a:r>
                        <a:rPr lang="en-US" dirty="0">
                          <a:solidFill>
                            <a:schemeClr val="bg1"/>
                          </a:solidFill>
                        </a:rPr>
                        <a:t>Making Democracy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5596"/>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dirty="0">
                          <a:solidFill>
                            <a:schemeClr val="bg1"/>
                          </a:solidFill>
                        </a:rPr>
                        <a:t>Strategic Focus</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E0F34"/>
                    </a:solidFill>
                  </a:tcPr>
                </a:tc>
                <a:tc>
                  <a:txBody>
                    <a:bodyPr/>
                    <a:lstStyle/>
                    <a:p>
                      <a:r>
                        <a:rPr lang="en-US" dirty="0">
                          <a:solidFill>
                            <a:srgbClr val="521C50"/>
                          </a:solidFill>
                        </a:rPr>
                        <a:t>C4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dirty="0">
                          <a:solidFill>
                            <a:schemeClr val="bg1"/>
                          </a:solidFill>
                        </a:rPr>
                        <a:t>C3</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A400"/>
                    </a:solidFill>
                  </a:tcPr>
                </a:tc>
                <a:extLst>
                  <a:ext uri="{0D108BD9-81ED-4DB2-BD59-A6C34878D82A}">
                    <a16:rowId xmlns:a16="http://schemas.microsoft.com/office/drawing/2014/main" xmlns="" val="10001"/>
                  </a:ext>
                </a:extLst>
              </a:tr>
              <a:tr h="370840">
                <a:tc rowSpan="4">
                  <a:txBody>
                    <a:bodyPr/>
                    <a:lstStyle/>
                    <a:p>
                      <a:r>
                        <a:rPr lang="en-US" dirty="0">
                          <a:solidFill>
                            <a:schemeClr val="bg1"/>
                          </a:solidFill>
                        </a:rPr>
                        <a:t>Impact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r>
                        <a:rPr lang="en-US" dirty="0">
                          <a:solidFill>
                            <a:schemeClr val="bg1"/>
                          </a:solidFill>
                        </a:rPr>
                        <a:t>Advocacy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r>
                        <a:rPr lang="en-US" dirty="0">
                          <a:solidFill>
                            <a:schemeClr val="bg1"/>
                          </a:solidFill>
                        </a:rPr>
                        <a:t>Voter Service</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2"/>
                  </a:ext>
                </a:extLst>
              </a:tr>
              <a:tr h="370840">
                <a:tc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solidFill>
                            <a:srgbClr val="521C50"/>
                          </a:solidFill>
                        </a:rPr>
                        <a:t>Marketing PR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Civics Ed in Schools—TSWI</a:t>
                      </a:r>
                    </a:p>
                    <a:p>
                      <a:r>
                        <a:rPr lang="en-US" dirty="0">
                          <a:solidFill>
                            <a:schemeClr val="bg1"/>
                          </a:solidFill>
                        </a:rPr>
                        <a:t>Census/Redistricting— </a:t>
                      </a:r>
                    </a:p>
                    <a:p>
                      <a:r>
                        <a:rPr lang="en-US" dirty="0">
                          <a:solidFill>
                            <a:schemeClr val="bg1"/>
                          </a:solidFill>
                        </a:rPr>
                        <a:t>            Forum</a:t>
                      </a:r>
                      <a:r>
                        <a:rPr lang="en-US" baseline="0" dirty="0">
                          <a:solidFill>
                            <a:schemeClr val="bg1"/>
                          </a:solidFill>
                        </a:rPr>
                        <a:t> in a Box</a:t>
                      </a:r>
                      <a:endParaRPr lang="en-US"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3"/>
                  </a:ext>
                </a:extLst>
              </a:tr>
              <a:tr h="370840">
                <a:tc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solidFill>
                            <a:schemeClr val="bg1"/>
                          </a:solidFill>
                        </a:rPr>
                        <a:t>Advocacy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tc>
                  <a:txBody>
                    <a:bodyPr/>
                    <a:lstStyle/>
                    <a:p>
                      <a:pPr algn="r"/>
                      <a:r>
                        <a:rPr lang="en-US" dirty="0">
                          <a:solidFill>
                            <a:schemeClr val="bg1"/>
                          </a:solidFill>
                        </a:rPr>
                        <a:t>Citizen Education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4"/>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r>
                        <a:rPr lang="en-US" dirty="0">
                          <a:solidFill>
                            <a:schemeClr val="tx1"/>
                          </a:solidFill>
                        </a:rPr>
                        <a:t>New positions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tx1"/>
                          </a:solidFill>
                        </a:rPr>
                        <a:t>Potential new studies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86163961"/>
                  </a:ext>
                </a:extLst>
              </a:tr>
              <a:tr h="370840">
                <a:tc rowSpan="3">
                  <a:txBody>
                    <a:bodyPr/>
                    <a:lstStyle/>
                    <a:p>
                      <a:r>
                        <a:rPr lang="en-US" dirty="0">
                          <a:solidFill>
                            <a:schemeClr val="bg1"/>
                          </a:solidFill>
                        </a:rPr>
                        <a:t>Facilitate Local Leagues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tc>
                  <a:txBody>
                    <a:bodyPr/>
                    <a:lstStyle/>
                    <a:p>
                      <a:pPr marL="0" marR="0" algn="l">
                        <a:lnSpc>
                          <a:spcPct val="107000"/>
                        </a:lnSpc>
                        <a:spcBef>
                          <a:spcPts val="0"/>
                        </a:spcBef>
                        <a:spcAft>
                          <a:spcPts val="0"/>
                        </a:spcAft>
                      </a:pPr>
                      <a:r>
                        <a:rPr lang="en-US" sz="1800" kern="1200" dirty="0">
                          <a:solidFill>
                            <a:schemeClr val="bg1"/>
                          </a:solidFill>
                          <a:latin typeface="+mn-lt"/>
                          <a:ea typeface="+mn-ea"/>
                          <a:cs typeface="+mn-cs"/>
                        </a:rPr>
                        <a:t>Convention</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pPr algn="l"/>
                      <a:r>
                        <a:rPr lang="en-US" dirty="0">
                          <a:solidFill>
                            <a:srgbClr val="521C50"/>
                          </a:solidFill>
                        </a:rPr>
                        <a:t>Council (Trainings)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5"/>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pPr marL="0" marR="0" algn="l">
                        <a:lnSpc>
                          <a:spcPct val="107000"/>
                        </a:lnSpc>
                        <a:spcBef>
                          <a:spcPts val="0"/>
                        </a:spcBef>
                        <a:spcAft>
                          <a:spcPts val="0"/>
                        </a:spcAft>
                      </a:pPr>
                      <a:r>
                        <a:rPr lang="en-US" sz="1800" kern="1200" dirty="0">
                          <a:solidFill>
                            <a:schemeClr val="bg1"/>
                          </a:solidFill>
                          <a:latin typeface="+mn-lt"/>
                          <a:ea typeface="+mn-ea"/>
                          <a:cs typeface="+mn-cs"/>
                        </a:rPr>
                        <a:t>Communication</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pPr algn="l"/>
                      <a:r>
                        <a:rPr lang="en-US" dirty="0">
                          <a:solidFill>
                            <a:srgbClr val="521C50"/>
                          </a:solidFill>
                        </a:rPr>
                        <a:t>MELD (5 Groups)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6"/>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r>
                        <a:rPr lang="en-US" dirty="0">
                          <a:solidFill>
                            <a:schemeClr val="bg1"/>
                          </a:solidFill>
                        </a:rPr>
                        <a:t>Local League Presidents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pPr algn="l"/>
                      <a:r>
                        <a:rPr lang="en-US" dirty="0">
                          <a:solidFill>
                            <a:srgbClr val="521C50"/>
                          </a:solidFill>
                        </a:rPr>
                        <a:t>$ Grants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7"/>
                  </a:ext>
                </a:extLst>
              </a:tr>
              <a:tr h="370840">
                <a:tc rowSpan="4">
                  <a:txBody>
                    <a:bodyPr/>
                    <a:lstStyle/>
                    <a:p>
                      <a:r>
                        <a:rPr lang="en-US" dirty="0">
                          <a:solidFill>
                            <a:srgbClr val="521C50"/>
                          </a:solidFill>
                        </a:rPr>
                        <a:t>Capacity / Structure</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dirty="0">
                          <a:solidFill>
                            <a:schemeClr val="bg1"/>
                          </a:solidFill>
                        </a:rPr>
                        <a:t>Budget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pPr algn="l"/>
                      <a:r>
                        <a:rPr lang="en-US" dirty="0">
                          <a:solidFill>
                            <a:schemeClr val="bg1"/>
                          </a:solidFill>
                        </a:rPr>
                        <a:t>Budget</a:t>
                      </a:r>
                      <a:endParaRPr lang="en-US" dirty="0">
                        <a:solidFill>
                          <a:srgbClr val="521C5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A400"/>
                    </a:solidFill>
                  </a:tcPr>
                </a:tc>
                <a:extLst>
                  <a:ext uri="{0D108BD9-81ED-4DB2-BD59-A6C34878D82A}">
                    <a16:rowId xmlns:a16="http://schemas.microsoft.com/office/drawing/2014/main" xmlns="" val="10008"/>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gridSpan="2">
                  <a:txBody>
                    <a:bodyPr/>
                    <a:lstStyle/>
                    <a:p>
                      <a:pPr algn="ctr"/>
                      <a:r>
                        <a:rPr lang="en-US" dirty="0">
                          <a:solidFill>
                            <a:schemeClr val="bg1"/>
                          </a:solidFill>
                        </a:rPr>
                        <a:t>Policies-Bylaws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pPr algn="ct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9"/>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gridSpan="2">
                  <a:txBody>
                    <a:bodyPr/>
                    <a:lstStyle/>
                    <a:p>
                      <a:pPr algn="ctr"/>
                      <a:r>
                        <a:rPr lang="en-US" dirty="0">
                          <a:solidFill>
                            <a:schemeClr val="bg1"/>
                          </a:solidFill>
                        </a:rPr>
                        <a:t>Office Staff</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pPr algn="l"/>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10"/>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gridSpan="2">
                  <a:txBody>
                    <a:bodyPr/>
                    <a:lstStyle/>
                    <a:p>
                      <a:pPr algn="ctr"/>
                      <a:r>
                        <a:rPr lang="en-US" dirty="0">
                          <a:solidFill>
                            <a:schemeClr val="bg1"/>
                          </a:solidFill>
                        </a:rPr>
                        <a:t>Communication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endParaRPr lang="en-US"/>
                    </a:p>
                  </a:txBody>
                  <a:tcPr/>
                </a:tc>
                <a:extLst>
                  <a:ext uri="{0D108BD9-81ED-4DB2-BD59-A6C34878D82A}">
                    <a16:rowId xmlns:a16="http://schemas.microsoft.com/office/drawing/2014/main" xmlns="" val="10011"/>
                  </a:ext>
                </a:extLst>
              </a:tr>
              <a:tr h="370840">
                <a:tc gridSpan="3">
                  <a:txBody>
                    <a:bodyPr/>
                    <a:lstStyle/>
                    <a:p>
                      <a:pPr algn="ctr"/>
                      <a:r>
                        <a:rPr lang="en-US" dirty="0">
                          <a:solidFill>
                            <a:schemeClr val="bg1"/>
                          </a:solidFill>
                        </a:rPr>
                        <a:t>Diversity, Equity, and Inclusion</a:t>
                      </a:r>
                      <a:r>
                        <a:rPr lang="en-US" baseline="0" dirty="0">
                          <a:solidFill>
                            <a:schemeClr val="bg1"/>
                          </a:solidFill>
                        </a:rPr>
                        <a:t>—Action Plan</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21C50"/>
                    </a:solidFill>
                  </a:tcPr>
                </a:tc>
                <a:tc hMerge="1">
                  <a:txBody>
                    <a:bodyPr/>
                    <a:lstStyle/>
                    <a:p>
                      <a:pPr algn="ct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endParaRPr lang="en-US"/>
                    </a:p>
                  </a:txBody>
                  <a:tcPr/>
                </a:tc>
                <a:extLst>
                  <a:ext uri="{0D108BD9-81ED-4DB2-BD59-A6C34878D82A}">
                    <a16:rowId xmlns:a16="http://schemas.microsoft.com/office/drawing/2014/main" xmlns="" val="10012"/>
                  </a:ext>
                </a:extLst>
              </a:tr>
            </a:tbl>
          </a:graphicData>
        </a:graphic>
      </p:graphicFrame>
      <p:sp>
        <p:nvSpPr>
          <p:cNvPr id="4" name="Rectangle 3">
            <a:extLst>
              <a:ext uri="{FF2B5EF4-FFF2-40B4-BE49-F238E27FC236}">
                <a16:creationId xmlns:a16="http://schemas.microsoft.com/office/drawing/2014/main" xmlns="" id="{07D72E5D-452E-4A24-A0D1-792B15B7A45B}"/>
              </a:ext>
            </a:extLst>
          </p:cNvPr>
          <p:cNvSpPr/>
          <p:nvPr/>
        </p:nvSpPr>
        <p:spPr>
          <a:xfrm>
            <a:off x="2057400" y="4857750"/>
            <a:ext cx="7938007" cy="1898735"/>
          </a:xfrm>
          <a:prstGeom prst="rect">
            <a:avLst/>
          </a:prstGeom>
          <a:solidFill>
            <a:srgbClr val="521C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5" name="Rectangle 4">
            <a:extLst>
              <a:ext uri="{FF2B5EF4-FFF2-40B4-BE49-F238E27FC236}">
                <a16:creationId xmlns:a16="http://schemas.microsoft.com/office/drawing/2014/main" xmlns="" id="{530A5DCF-7A59-4C16-89DD-F183880B2666}"/>
              </a:ext>
            </a:extLst>
          </p:cNvPr>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a:extLst>
              <a:ext uri="{FF2B5EF4-FFF2-40B4-BE49-F238E27FC236}">
                <a16:creationId xmlns:a16="http://schemas.microsoft.com/office/drawing/2014/main" xmlns="" id="{C70AB60C-3C35-4DA1-AB7E-A82D3C4633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cxnSp>
        <p:nvCxnSpPr>
          <p:cNvPr id="7" name="Straight Arrow Connector 6">
            <a:extLst>
              <a:ext uri="{FF2B5EF4-FFF2-40B4-BE49-F238E27FC236}">
                <a16:creationId xmlns:a16="http://schemas.microsoft.com/office/drawing/2014/main" xmlns="" id="{93373D80-7AC9-43B1-8B8A-DD903020E9AE}"/>
              </a:ext>
            </a:extLst>
          </p:cNvPr>
          <p:cNvCxnSpPr/>
          <p:nvPr/>
        </p:nvCxnSpPr>
        <p:spPr>
          <a:xfrm>
            <a:off x="5648513" y="3256355"/>
            <a:ext cx="2454876" cy="0"/>
          </a:xfrm>
          <a:prstGeom prst="straightConnector1">
            <a:avLst/>
          </a:prstGeom>
          <a:ln w="57150">
            <a:solidFill>
              <a:srgbClr val="521C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B46A1807-3C22-4A68-A7AC-A75373D877A5}"/>
              </a:ext>
            </a:extLst>
          </p:cNvPr>
          <p:cNvCxnSpPr/>
          <p:nvPr/>
        </p:nvCxnSpPr>
        <p:spPr>
          <a:xfrm flipH="1">
            <a:off x="6096000" y="3597215"/>
            <a:ext cx="1624642" cy="0"/>
          </a:xfrm>
          <a:prstGeom prst="straightConnector1">
            <a:avLst/>
          </a:prstGeom>
          <a:ln w="57150">
            <a:solidFill>
              <a:srgbClr val="52305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446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9C02749-8A93-4445-ABEB-B4838C2C7747}"/>
              </a:ext>
            </a:extLst>
          </p:cNvPr>
          <p:cNvGraphicFramePr>
            <a:graphicFrameLocks noGrp="1"/>
          </p:cNvGraphicFramePr>
          <p:nvPr>
            <p:extLst/>
          </p:nvPr>
        </p:nvGraphicFramePr>
        <p:xfrm>
          <a:off x="2236724" y="982811"/>
          <a:ext cx="7938007" cy="5730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19341">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274151">
                <a:tc gridSpan="3">
                  <a:txBody>
                    <a:bodyPr/>
                    <a:lstStyle/>
                    <a:p>
                      <a:pPr algn="ctr"/>
                      <a:r>
                        <a:rPr lang="en-US" dirty="0">
                          <a:solidFill>
                            <a:schemeClr val="bg1"/>
                          </a:solidFill>
                        </a:rPr>
                        <a:t>Making Democracy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5596"/>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dirty="0">
                          <a:solidFill>
                            <a:schemeClr val="bg1"/>
                          </a:solidFill>
                        </a:rPr>
                        <a:t>Strategic Focus</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E0F34"/>
                    </a:solidFill>
                  </a:tcPr>
                </a:tc>
                <a:tc>
                  <a:txBody>
                    <a:bodyPr/>
                    <a:lstStyle/>
                    <a:p>
                      <a:r>
                        <a:rPr lang="en-US" dirty="0">
                          <a:solidFill>
                            <a:srgbClr val="521C50"/>
                          </a:solidFill>
                        </a:rPr>
                        <a:t>C4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dirty="0">
                          <a:solidFill>
                            <a:schemeClr val="bg1"/>
                          </a:solidFill>
                        </a:rPr>
                        <a:t>C3</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A400"/>
                    </a:solidFill>
                  </a:tcPr>
                </a:tc>
                <a:extLst>
                  <a:ext uri="{0D108BD9-81ED-4DB2-BD59-A6C34878D82A}">
                    <a16:rowId xmlns:a16="http://schemas.microsoft.com/office/drawing/2014/main" xmlns="" val="10001"/>
                  </a:ext>
                </a:extLst>
              </a:tr>
              <a:tr h="370840">
                <a:tc rowSpan="4">
                  <a:txBody>
                    <a:bodyPr/>
                    <a:lstStyle/>
                    <a:p>
                      <a:r>
                        <a:rPr lang="en-US" dirty="0">
                          <a:solidFill>
                            <a:schemeClr val="bg1"/>
                          </a:solidFill>
                        </a:rPr>
                        <a:t>Impact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r>
                        <a:rPr lang="en-US" dirty="0">
                          <a:solidFill>
                            <a:schemeClr val="bg1"/>
                          </a:solidFill>
                        </a:rPr>
                        <a:t>Advocacy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r>
                        <a:rPr lang="en-US" dirty="0">
                          <a:solidFill>
                            <a:schemeClr val="bg1"/>
                          </a:solidFill>
                        </a:rPr>
                        <a:t>Voter Service</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2"/>
                  </a:ext>
                </a:extLst>
              </a:tr>
              <a:tr h="370840">
                <a:tc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solidFill>
                            <a:srgbClr val="521C50"/>
                          </a:solidFill>
                        </a:rPr>
                        <a:t>Marketing PR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Civics Ed in Schools—TSWI</a:t>
                      </a:r>
                    </a:p>
                    <a:p>
                      <a:r>
                        <a:rPr lang="en-US" dirty="0">
                          <a:solidFill>
                            <a:schemeClr val="bg1"/>
                          </a:solidFill>
                        </a:rPr>
                        <a:t>Census/Redistricting— </a:t>
                      </a:r>
                    </a:p>
                    <a:p>
                      <a:r>
                        <a:rPr lang="en-US" dirty="0">
                          <a:solidFill>
                            <a:schemeClr val="bg1"/>
                          </a:solidFill>
                        </a:rPr>
                        <a:t>            Forum</a:t>
                      </a:r>
                      <a:r>
                        <a:rPr lang="en-US" baseline="0" dirty="0">
                          <a:solidFill>
                            <a:schemeClr val="bg1"/>
                          </a:solidFill>
                        </a:rPr>
                        <a:t> in a Box</a:t>
                      </a:r>
                      <a:endParaRPr lang="en-US"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3"/>
                  </a:ext>
                </a:extLst>
              </a:tr>
              <a:tr h="370840">
                <a:tc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solidFill>
                            <a:schemeClr val="bg1"/>
                          </a:solidFill>
                        </a:rPr>
                        <a:t>Advocacy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tc>
                  <a:txBody>
                    <a:bodyPr/>
                    <a:lstStyle/>
                    <a:p>
                      <a:pPr algn="r"/>
                      <a:r>
                        <a:rPr lang="en-US" dirty="0">
                          <a:solidFill>
                            <a:schemeClr val="bg1"/>
                          </a:solidFill>
                        </a:rPr>
                        <a:t>Citizen Education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4"/>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r>
                        <a:rPr lang="en-US" dirty="0">
                          <a:solidFill>
                            <a:schemeClr val="tx1"/>
                          </a:solidFill>
                        </a:rPr>
                        <a:t>New positions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tx1"/>
                          </a:solidFill>
                        </a:rPr>
                        <a:t>Potential new studies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86163961"/>
                  </a:ext>
                </a:extLst>
              </a:tr>
              <a:tr h="370840">
                <a:tc rowSpan="3">
                  <a:txBody>
                    <a:bodyPr/>
                    <a:lstStyle/>
                    <a:p>
                      <a:r>
                        <a:rPr lang="en-US" dirty="0">
                          <a:solidFill>
                            <a:schemeClr val="bg1"/>
                          </a:solidFill>
                        </a:rPr>
                        <a:t>Facilitate Local Leagues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tc>
                  <a:txBody>
                    <a:bodyPr/>
                    <a:lstStyle/>
                    <a:p>
                      <a:pPr marL="0" marR="0" algn="l">
                        <a:lnSpc>
                          <a:spcPct val="107000"/>
                        </a:lnSpc>
                        <a:spcBef>
                          <a:spcPts val="0"/>
                        </a:spcBef>
                        <a:spcAft>
                          <a:spcPts val="0"/>
                        </a:spcAft>
                      </a:pPr>
                      <a:r>
                        <a:rPr lang="en-US" sz="1800" kern="1200" dirty="0">
                          <a:solidFill>
                            <a:schemeClr val="bg1"/>
                          </a:solidFill>
                          <a:latin typeface="+mn-lt"/>
                          <a:ea typeface="+mn-ea"/>
                          <a:cs typeface="+mn-cs"/>
                        </a:rPr>
                        <a:t>Convention</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pPr algn="l"/>
                      <a:r>
                        <a:rPr lang="en-US" dirty="0">
                          <a:solidFill>
                            <a:srgbClr val="521C50"/>
                          </a:solidFill>
                        </a:rPr>
                        <a:t>Council (Trainings)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5"/>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pPr marL="0" marR="0" algn="l">
                        <a:lnSpc>
                          <a:spcPct val="107000"/>
                        </a:lnSpc>
                        <a:spcBef>
                          <a:spcPts val="0"/>
                        </a:spcBef>
                        <a:spcAft>
                          <a:spcPts val="0"/>
                        </a:spcAft>
                      </a:pPr>
                      <a:r>
                        <a:rPr lang="en-US" sz="1800" kern="1200" dirty="0">
                          <a:solidFill>
                            <a:schemeClr val="bg1"/>
                          </a:solidFill>
                          <a:latin typeface="+mn-lt"/>
                          <a:ea typeface="+mn-ea"/>
                          <a:cs typeface="+mn-cs"/>
                        </a:rPr>
                        <a:t>Communication</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pPr algn="l"/>
                      <a:r>
                        <a:rPr lang="en-US" dirty="0">
                          <a:solidFill>
                            <a:srgbClr val="521C50"/>
                          </a:solidFill>
                        </a:rPr>
                        <a:t>MELD (5 Groups)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6"/>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r>
                        <a:rPr lang="en-US" dirty="0">
                          <a:solidFill>
                            <a:schemeClr val="bg1"/>
                          </a:solidFill>
                        </a:rPr>
                        <a:t>Local League Presidents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pPr algn="l"/>
                      <a:r>
                        <a:rPr lang="en-US" dirty="0">
                          <a:solidFill>
                            <a:srgbClr val="521C50"/>
                          </a:solidFill>
                        </a:rPr>
                        <a:t>$ Grants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7"/>
                  </a:ext>
                </a:extLst>
              </a:tr>
              <a:tr h="370840">
                <a:tc rowSpan="4">
                  <a:txBody>
                    <a:bodyPr/>
                    <a:lstStyle/>
                    <a:p>
                      <a:r>
                        <a:rPr lang="en-US" dirty="0">
                          <a:solidFill>
                            <a:srgbClr val="521C50"/>
                          </a:solidFill>
                        </a:rPr>
                        <a:t>Capacity / Structure</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dirty="0">
                          <a:solidFill>
                            <a:schemeClr val="bg1"/>
                          </a:solidFill>
                        </a:rPr>
                        <a:t>Budget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pPr algn="l"/>
                      <a:r>
                        <a:rPr lang="en-US" dirty="0">
                          <a:solidFill>
                            <a:schemeClr val="bg1"/>
                          </a:solidFill>
                        </a:rPr>
                        <a:t>Budget</a:t>
                      </a:r>
                      <a:endParaRPr lang="en-US" dirty="0">
                        <a:solidFill>
                          <a:srgbClr val="521C5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A400"/>
                    </a:solidFill>
                  </a:tcPr>
                </a:tc>
                <a:extLst>
                  <a:ext uri="{0D108BD9-81ED-4DB2-BD59-A6C34878D82A}">
                    <a16:rowId xmlns:a16="http://schemas.microsoft.com/office/drawing/2014/main" xmlns="" val="10008"/>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gridSpan="2">
                  <a:txBody>
                    <a:bodyPr/>
                    <a:lstStyle/>
                    <a:p>
                      <a:pPr algn="ctr"/>
                      <a:r>
                        <a:rPr lang="en-US" dirty="0">
                          <a:solidFill>
                            <a:schemeClr val="bg1"/>
                          </a:solidFill>
                        </a:rPr>
                        <a:t>Policies-Bylaws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pPr algn="ct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9"/>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gridSpan="2">
                  <a:txBody>
                    <a:bodyPr/>
                    <a:lstStyle/>
                    <a:p>
                      <a:pPr algn="ctr"/>
                      <a:r>
                        <a:rPr lang="en-US" dirty="0">
                          <a:solidFill>
                            <a:schemeClr val="bg1"/>
                          </a:solidFill>
                        </a:rPr>
                        <a:t>Office Staff</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pPr algn="l"/>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10"/>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gridSpan="2">
                  <a:txBody>
                    <a:bodyPr/>
                    <a:lstStyle/>
                    <a:p>
                      <a:pPr algn="ctr"/>
                      <a:r>
                        <a:rPr lang="en-US" dirty="0">
                          <a:solidFill>
                            <a:schemeClr val="bg1"/>
                          </a:solidFill>
                        </a:rPr>
                        <a:t>Communication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endParaRPr lang="en-US"/>
                    </a:p>
                  </a:txBody>
                  <a:tcPr/>
                </a:tc>
                <a:extLst>
                  <a:ext uri="{0D108BD9-81ED-4DB2-BD59-A6C34878D82A}">
                    <a16:rowId xmlns:a16="http://schemas.microsoft.com/office/drawing/2014/main" xmlns="" val="10011"/>
                  </a:ext>
                </a:extLst>
              </a:tr>
              <a:tr h="370840">
                <a:tc gridSpan="3">
                  <a:txBody>
                    <a:bodyPr/>
                    <a:lstStyle/>
                    <a:p>
                      <a:pPr algn="ctr"/>
                      <a:r>
                        <a:rPr lang="en-US" dirty="0">
                          <a:solidFill>
                            <a:schemeClr val="bg1"/>
                          </a:solidFill>
                        </a:rPr>
                        <a:t>Diversity, Equity, and Inclusion</a:t>
                      </a:r>
                      <a:r>
                        <a:rPr lang="en-US" baseline="0" dirty="0">
                          <a:solidFill>
                            <a:schemeClr val="bg1"/>
                          </a:solidFill>
                        </a:rPr>
                        <a:t>—Action Plan</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21C50"/>
                    </a:solidFill>
                  </a:tcPr>
                </a:tc>
                <a:tc hMerge="1">
                  <a:txBody>
                    <a:bodyPr/>
                    <a:lstStyle/>
                    <a:p>
                      <a:pPr algn="ct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endParaRPr lang="en-US"/>
                    </a:p>
                  </a:txBody>
                  <a:tcPr/>
                </a:tc>
                <a:extLst>
                  <a:ext uri="{0D108BD9-81ED-4DB2-BD59-A6C34878D82A}">
                    <a16:rowId xmlns:a16="http://schemas.microsoft.com/office/drawing/2014/main" xmlns="" val="10012"/>
                  </a:ext>
                </a:extLst>
              </a:tr>
            </a:tbl>
          </a:graphicData>
        </a:graphic>
      </p:graphicFrame>
      <p:sp>
        <p:nvSpPr>
          <p:cNvPr id="3" name="Rectangle 2">
            <a:extLst>
              <a:ext uri="{FF2B5EF4-FFF2-40B4-BE49-F238E27FC236}">
                <a16:creationId xmlns:a16="http://schemas.microsoft.com/office/drawing/2014/main" xmlns="" id="{0F84752B-89C2-4FEB-A74A-66C40AB91FE4}"/>
              </a:ext>
            </a:extLst>
          </p:cNvPr>
          <p:cNvSpPr/>
          <p:nvPr/>
        </p:nvSpPr>
        <p:spPr>
          <a:xfrm>
            <a:off x="2236723" y="6332220"/>
            <a:ext cx="7938007" cy="380831"/>
          </a:xfrm>
          <a:prstGeom prst="rect">
            <a:avLst/>
          </a:prstGeom>
          <a:solidFill>
            <a:srgbClr val="521C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8" name="Rectangle 7">
            <a:extLst>
              <a:ext uri="{FF2B5EF4-FFF2-40B4-BE49-F238E27FC236}">
                <a16:creationId xmlns:a16="http://schemas.microsoft.com/office/drawing/2014/main" xmlns="" id="{3E5D0543-1984-48E4-A16E-A8204853B275}"/>
              </a:ext>
            </a:extLst>
          </p:cNvPr>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9" name="Picture 8">
            <a:extLst>
              <a:ext uri="{FF2B5EF4-FFF2-40B4-BE49-F238E27FC236}">
                <a16:creationId xmlns:a16="http://schemas.microsoft.com/office/drawing/2014/main" xmlns="" id="{9449EFF9-983F-4CC4-8E77-2D70DB4630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cxnSp>
        <p:nvCxnSpPr>
          <p:cNvPr id="10" name="Straight Arrow Connector 9">
            <a:extLst>
              <a:ext uri="{FF2B5EF4-FFF2-40B4-BE49-F238E27FC236}">
                <a16:creationId xmlns:a16="http://schemas.microsoft.com/office/drawing/2014/main" xmlns="" id="{6E740BB4-4744-4D27-9BD4-B43B8CD6118B}"/>
              </a:ext>
            </a:extLst>
          </p:cNvPr>
          <p:cNvCxnSpPr/>
          <p:nvPr/>
        </p:nvCxnSpPr>
        <p:spPr>
          <a:xfrm>
            <a:off x="5854253" y="3210635"/>
            <a:ext cx="2454876" cy="0"/>
          </a:xfrm>
          <a:prstGeom prst="straightConnector1">
            <a:avLst/>
          </a:prstGeom>
          <a:ln w="57150">
            <a:solidFill>
              <a:srgbClr val="521C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C6E509AC-045C-4DF2-819F-2961135047FE}"/>
              </a:ext>
            </a:extLst>
          </p:cNvPr>
          <p:cNvCxnSpPr/>
          <p:nvPr/>
        </p:nvCxnSpPr>
        <p:spPr>
          <a:xfrm flipH="1">
            <a:off x="6301740" y="3551495"/>
            <a:ext cx="1624642" cy="0"/>
          </a:xfrm>
          <a:prstGeom prst="straightConnector1">
            <a:avLst/>
          </a:prstGeom>
          <a:ln w="57150">
            <a:solidFill>
              <a:srgbClr val="52305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177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graphicFrame>
        <p:nvGraphicFramePr>
          <p:cNvPr id="13" name="Table 12"/>
          <p:cNvGraphicFramePr>
            <a:graphicFrameLocks noGrp="1"/>
          </p:cNvGraphicFramePr>
          <p:nvPr>
            <p:extLst/>
          </p:nvPr>
        </p:nvGraphicFramePr>
        <p:xfrm>
          <a:off x="2231136" y="1051391"/>
          <a:ext cx="7956295" cy="57251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37629">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274151">
                <a:tc gridSpan="3">
                  <a:txBody>
                    <a:bodyPr/>
                    <a:lstStyle/>
                    <a:p>
                      <a:pPr algn="ctr"/>
                      <a:r>
                        <a:rPr lang="en-US" dirty="0">
                          <a:solidFill>
                            <a:schemeClr val="bg1"/>
                          </a:solidFill>
                        </a:rPr>
                        <a:t>Making Democracy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5596"/>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56785">
                <a:tc>
                  <a:txBody>
                    <a:bodyPr/>
                    <a:lstStyle/>
                    <a:p>
                      <a:r>
                        <a:rPr lang="en-US" dirty="0">
                          <a:solidFill>
                            <a:schemeClr val="bg1"/>
                          </a:solidFill>
                        </a:rPr>
                        <a:t>Strategic Focus</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E0F34"/>
                    </a:solidFill>
                  </a:tcPr>
                </a:tc>
                <a:tc>
                  <a:txBody>
                    <a:bodyPr/>
                    <a:lstStyle/>
                    <a:p>
                      <a:r>
                        <a:rPr lang="en-US" dirty="0">
                          <a:solidFill>
                            <a:srgbClr val="521C50"/>
                          </a:solidFill>
                        </a:rPr>
                        <a:t>C4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dirty="0">
                          <a:solidFill>
                            <a:schemeClr val="bg1"/>
                          </a:solidFill>
                        </a:rPr>
                        <a:t>C3</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A400"/>
                    </a:solidFill>
                  </a:tcPr>
                </a:tc>
                <a:extLst>
                  <a:ext uri="{0D108BD9-81ED-4DB2-BD59-A6C34878D82A}">
                    <a16:rowId xmlns:a16="http://schemas.microsoft.com/office/drawing/2014/main" xmlns="" val="10001"/>
                  </a:ext>
                </a:extLst>
              </a:tr>
              <a:tr h="370840">
                <a:tc rowSpan="4">
                  <a:txBody>
                    <a:bodyPr/>
                    <a:lstStyle/>
                    <a:p>
                      <a:r>
                        <a:rPr lang="en-US" dirty="0">
                          <a:solidFill>
                            <a:schemeClr val="bg1"/>
                          </a:solidFill>
                        </a:rPr>
                        <a:t>Impact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r>
                        <a:rPr lang="en-US" dirty="0">
                          <a:solidFill>
                            <a:schemeClr val="bg1"/>
                          </a:solidFill>
                        </a:rPr>
                        <a:t>Advocacy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r>
                        <a:rPr lang="en-US" dirty="0">
                          <a:solidFill>
                            <a:schemeClr val="bg1"/>
                          </a:solidFill>
                        </a:rPr>
                        <a:t>Voter Service</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2"/>
                  </a:ext>
                </a:extLst>
              </a:tr>
              <a:tr h="370840">
                <a:tc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solidFill>
                            <a:srgbClr val="521C50"/>
                          </a:solidFill>
                        </a:rPr>
                        <a:t>Marketing PR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Civics Ed in Schools—TSWI</a:t>
                      </a:r>
                    </a:p>
                    <a:p>
                      <a:r>
                        <a:rPr lang="en-US" dirty="0">
                          <a:solidFill>
                            <a:schemeClr val="bg1"/>
                          </a:solidFill>
                        </a:rPr>
                        <a:t>Census/Redistricting— </a:t>
                      </a:r>
                    </a:p>
                    <a:p>
                      <a:r>
                        <a:rPr lang="en-US" dirty="0">
                          <a:solidFill>
                            <a:schemeClr val="bg1"/>
                          </a:solidFill>
                        </a:rPr>
                        <a:t>            Forum</a:t>
                      </a:r>
                      <a:r>
                        <a:rPr lang="en-US" baseline="0" dirty="0">
                          <a:solidFill>
                            <a:schemeClr val="bg1"/>
                          </a:solidFill>
                        </a:rPr>
                        <a:t> in a Box</a:t>
                      </a:r>
                      <a:endParaRPr lang="en-US"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3"/>
                  </a:ext>
                </a:extLst>
              </a:tr>
              <a:tr h="370840">
                <a:tc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solidFill>
                            <a:schemeClr val="bg1"/>
                          </a:solidFill>
                        </a:rPr>
                        <a:t>Advocacy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tc>
                  <a:txBody>
                    <a:bodyPr/>
                    <a:lstStyle/>
                    <a:p>
                      <a:pPr algn="r"/>
                      <a:r>
                        <a:rPr lang="en-US" dirty="0">
                          <a:solidFill>
                            <a:schemeClr val="bg1"/>
                          </a:solidFill>
                        </a:rPr>
                        <a:t>Citizen Education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4"/>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r>
                        <a:rPr lang="en-US" dirty="0">
                          <a:solidFill>
                            <a:schemeClr val="tx1"/>
                          </a:solidFill>
                        </a:rPr>
                        <a:t>New positions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tx1"/>
                          </a:solidFill>
                        </a:rPr>
                        <a:t>Potential new studies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86163961"/>
                  </a:ext>
                </a:extLst>
              </a:tr>
              <a:tr h="370840">
                <a:tc rowSpan="3">
                  <a:txBody>
                    <a:bodyPr/>
                    <a:lstStyle/>
                    <a:p>
                      <a:r>
                        <a:rPr lang="en-US" dirty="0">
                          <a:solidFill>
                            <a:schemeClr val="bg1"/>
                          </a:solidFill>
                        </a:rPr>
                        <a:t>Facilitate Local Leagues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tc>
                  <a:txBody>
                    <a:bodyPr/>
                    <a:lstStyle/>
                    <a:p>
                      <a:pPr marL="0" marR="0" algn="l">
                        <a:lnSpc>
                          <a:spcPct val="107000"/>
                        </a:lnSpc>
                        <a:spcBef>
                          <a:spcPts val="0"/>
                        </a:spcBef>
                        <a:spcAft>
                          <a:spcPts val="0"/>
                        </a:spcAft>
                      </a:pPr>
                      <a:r>
                        <a:rPr lang="en-US" sz="1800" kern="1200" dirty="0">
                          <a:solidFill>
                            <a:schemeClr val="bg1"/>
                          </a:solidFill>
                          <a:latin typeface="+mn-lt"/>
                          <a:ea typeface="+mn-ea"/>
                          <a:cs typeface="+mn-cs"/>
                        </a:rPr>
                        <a:t>Convention</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pPr algn="l"/>
                      <a:r>
                        <a:rPr lang="en-US" dirty="0">
                          <a:solidFill>
                            <a:srgbClr val="521C50"/>
                          </a:solidFill>
                        </a:rPr>
                        <a:t>Council (Trainings)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5"/>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pPr marL="0" marR="0" algn="l">
                        <a:lnSpc>
                          <a:spcPct val="107000"/>
                        </a:lnSpc>
                        <a:spcBef>
                          <a:spcPts val="0"/>
                        </a:spcBef>
                        <a:spcAft>
                          <a:spcPts val="0"/>
                        </a:spcAft>
                      </a:pPr>
                      <a:r>
                        <a:rPr lang="en-US" sz="1800" kern="1200" dirty="0">
                          <a:solidFill>
                            <a:schemeClr val="bg1"/>
                          </a:solidFill>
                          <a:latin typeface="+mn-lt"/>
                          <a:ea typeface="+mn-ea"/>
                          <a:cs typeface="+mn-cs"/>
                        </a:rPr>
                        <a:t>Communication</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pPr algn="l"/>
                      <a:r>
                        <a:rPr lang="en-US" dirty="0">
                          <a:solidFill>
                            <a:srgbClr val="521C50"/>
                          </a:solidFill>
                        </a:rPr>
                        <a:t>MELD (5 Groups)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6"/>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r>
                        <a:rPr lang="en-US" dirty="0">
                          <a:solidFill>
                            <a:schemeClr val="bg1"/>
                          </a:solidFill>
                        </a:rPr>
                        <a:t>Local League Presidents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a:txBody>
                    <a:bodyPr/>
                    <a:lstStyle/>
                    <a:p>
                      <a:pPr algn="l"/>
                      <a:r>
                        <a:rPr lang="en-US" dirty="0">
                          <a:solidFill>
                            <a:srgbClr val="521C50"/>
                          </a:solidFill>
                        </a:rPr>
                        <a:t>$ Grants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7"/>
                  </a:ext>
                </a:extLst>
              </a:tr>
              <a:tr h="370840">
                <a:tc rowSpan="4">
                  <a:txBody>
                    <a:bodyPr/>
                    <a:lstStyle/>
                    <a:p>
                      <a:r>
                        <a:rPr lang="en-US" dirty="0">
                          <a:solidFill>
                            <a:srgbClr val="521C50"/>
                          </a:solidFill>
                        </a:rPr>
                        <a:t>Capacity / Structure</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dirty="0">
                          <a:solidFill>
                            <a:schemeClr val="bg1"/>
                          </a:solidFill>
                        </a:rPr>
                        <a:t>Budget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A400"/>
                    </a:solidFill>
                  </a:tcPr>
                </a:tc>
                <a:tc>
                  <a:txBody>
                    <a:bodyPr/>
                    <a:lstStyle/>
                    <a:p>
                      <a:pPr algn="l"/>
                      <a:r>
                        <a:rPr lang="en-US" dirty="0">
                          <a:solidFill>
                            <a:schemeClr val="bg1"/>
                          </a:solidFill>
                        </a:rPr>
                        <a:t>Budget</a:t>
                      </a:r>
                      <a:endParaRPr lang="en-US" dirty="0">
                        <a:solidFill>
                          <a:srgbClr val="521C5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A400"/>
                    </a:solidFill>
                  </a:tcPr>
                </a:tc>
                <a:extLst>
                  <a:ext uri="{0D108BD9-81ED-4DB2-BD59-A6C34878D82A}">
                    <a16:rowId xmlns:a16="http://schemas.microsoft.com/office/drawing/2014/main" xmlns="" val="10008"/>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gridSpan="2">
                  <a:txBody>
                    <a:bodyPr/>
                    <a:lstStyle/>
                    <a:p>
                      <a:pPr algn="ctr"/>
                      <a:r>
                        <a:rPr lang="en-US" dirty="0">
                          <a:solidFill>
                            <a:schemeClr val="bg1"/>
                          </a:solidFill>
                        </a:rPr>
                        <a:t>Policies-Bylaws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pPr algn="ct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09"/>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gridSpan="2">
                  <a:txBody>
                    <a:bodyPr/>
                    <a:lstStyle/>
                    <a:p>
                      <a:pPr algn="ctr"/>
                      <a:r>
                        <a:rPr lang="en-US" dirty="0">
                          <a:solidFill>
                            <a:schemeClr val="bg1"/>
                          </a:solidFill>
                        </a:rPr>
                        <a:t>Office Staff</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pPr algn="l"/>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extLst>
                  <a:ext uri="{0D108BD9-81ED-4DB2-BD59-A6C34878D82A}">
                    <a16:rowId xmlns:a16="http://schemas.microsoft.com/office/drawing/2014/main" xmlns="" val="10010"/>
                  </a:ext>
                </a:extLst>
              </a:tr>
              <a:tr h="370840">
                <a:tc vMerge="1">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596"/>
                    </a:solidFill>
                  </a:tcPr>
                </a:tc>
                <a:tc gridSpan="2">
                  <a:txBody>
                    <a:bodyPr/>
                    <a:lstStyle/>
                    <a:p>
                      <a:pPr algn="ctr"/>
                      <a:r>
                        <a:rPr lang="en-US" dirty="0">
                          <a:solidFill>
                            <a:schemeClr val="bg1"/>
                          </a:solidFill>
                        </a:rPr>
                        <a:t>Communication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endParaRPr lang="en-US"/>
                    </a:p>
                  </a:txBody>
                  <a:tcPr/>
                </a:tc>
                <a:extLst>
                  <a:ext uri="{0D108BD9-81ED-4DB2-BD59-A6C34878D82A}">
                    <a16:rowId xmlns:a16="http://schemas.microsoft.com/office/drawing/2014/main" xmlns="" val="10011"/>
                  </a:ext>
                </a:extLst>
              </a:tr>
              <a:tr h="370840">
                <a:tc gridSpan="3">
                  <a:txBody>
                    <a:bodyPr/>
                    <a:lstStyle/>
                    <a:p>
                      <a:pPr algn="ctr"/>
                      <a:r>
                        <a:rPr lang="en-US" dirty="0">
                          <a:solidFill>
                            <a:schemeClr val="bg1"/>
                          </a:solidFill>
                        </a:rPr>
                        <a:t>Diversity, Equity, and Inclusion</a:t>
                      </a:r>
                      <a:r>
                        <a:rPr lang="en-US" baseline="0" dirty="0">
                          <a:solidFill>
                            <a:schemeClr val="bg1"/>
                          </a:solidFill>
                        </a:rPr>
                        <a:t>—Action Plan</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21C50"/>
                    </a:solidFill>
                  </a:tcPr>
                </a:tc>
                <a:tc hMerge="1">
                  <a:txBody>
                    <a:bodyPr/>
                    <a:lstStyle/>
                    <a:p>
                      <a:pPr algn="ct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E0F34"/>
                    </a:solidFill>
                  </a:tcPr>
                </a:tc>
                <a:tc hMerge="1">
                  <a:txBody>
                    <a:bodyPr/>
                    <a:lstStyle/>
                    <a:p>
                      <a:endParaRPr lang="en-US"/>
                    </a:p>
                  </a:txBody>
                  <a:tcPr/>
                </a:tc>
                <a:extLst>
                  <a:ext uri="{0D108BD9-81ED-4DB2-BD59-A6C34878D82A}">
                    <a16:rowId xmlns:a16="http://schemas.microsoft.com/office/drawing/2014/main" xmlns="" val="10012"/>
                  </a:ext>
                </a:extLst>
              </a:tr>
            </a:tbl>
          </a:graphicData>
        </a:graphic>
      </p:graphicFrame>
      <p:cxnSp>
        <p:nvCxnSpPr>
          <p:cNvPr id="15" name="Straight Arrow Connector 14"/>
          <p:cNvCxnSpPr/>
          <p:nvPr/>
        </p:nvCxnSpPr>
        <p:spPr>
          <a:xfrm>
            <a:off x="5853478" y="3224779"/>
            <a:ext cx="2454876" cy="0"/>
          </a:xfrm>
          <a:prstGeom prst="straightConnector1">
            <a:avLst/>
          </a:prstGeom>
          <a:ln w="57150">
            <a:solidFill>
              <a:srgbClr val="521C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xmlns="" id="{B19A5C8C-E015-43E9-AD19-FFBDD567F42B}"/>
              </a:ext>
            </a:extLst>
          </p:cNvPr>
          <p:cNvCxnSpPr/>
          <p:nvPr/>
        </p:nvCxnSpPr>
        <p:spPr>
          <a:xfrm flipH="1">
            <a:off x="6468268" y="3611880"/>
            <a:ext cx="1179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xmlns="" id="{E5F2C4CE-F000-4005-911A-415F21841BC2}"/>
              </a:ext>
            </a:extLst>
          </p:cNvPr>
          <p:cNvGrpSpPr/>
          <p:nvPr/>
        </p:nvGrpSpPr>
        <p:grpSpPr>
          <a:xfrm>
            <a:off x="2231136" y="1411477"/>
            <a:ext cx="7956295" cy="5365074"/>
            <a:chOff x="2031999" y="1491048"/>
            <a:chExt cx="8127999" cy="5004987"/>
          </a:xfrm>
          <a:effectLst>
            <a:outerShdw blurRad="50800" dist="38100" dir="2700000" algn="tl" rotWithShape="0">
              <a:prstClr val="black">
                <a:alpha val="40000"/>
              </a:prstClr>
            </a:outerShdw>
          </a:effectLst>
        </p:grpSpPr>
        <p:sp>
          <p:nvSpPr>
            <p:cNvPr id="17" name="Rectangle 16">
              <a:extLst>
                <a:ext uri="{FF2B5EF4-FFF2-40B4-BE49-F238E27FC236}">
                  <a16:creationId xmlns:a16="http://schemas.microsoft.com/office/drawing/2014/main" xmlns="" id="{AB701BF0-5A54-4925-BAF3-915245C65015}"/>
                </a:ext>
              </a:extLst>
            </p:cNvPr>
            <p:cNvSpPr/>
            <p:nvPr/>
          </p:nvSpPr>
          <p:spPr>
            <a:xfrm>
              <a:off x="2031999" y="1491048"/>
              <a:ext cx="8127999" cy="5004987"/>
            </a:xfrm>
            <a:prstGeom prst="rect">
              <a:avLst/>
            </a:prstGeom>
            <a:solidFill>
              <a:srgbClr val="521C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6B56F39B-6823-4EC2-BFFE-E1DEBFD6572F}"/>
                </a:ext>
              </a:extLst>
            </p:cNvPr>
            <p:cNvSpPr txBox="1"/>
            <p:nvPr/>
          </p:nvSpPr>
          <p:spPr>
            <a:xfrm>
              <a:off x="2932670" y="2224216"/>
              <a:ext cx="6376087" cy="3785652"/>
            </a:xfrm>
            <a:prstGeom prst="rect">
              <a:avLst/>
            </a:prstGeom>
            <a:noFill/>
          </p:spPr>
          <p:txBody>
            <a:bodyPr wrap="square" rtlCol="0">
              <a:spAutoFit/>
            </a:bodyPr>
            <a:lstStyle/>
            <a:p>
              <a:r>
                <a:rPr lang="en-US" sz="8000" dirty="0">
                  <a:solidFill>
                    <a:schemeClr val="bg1"/>
                  </a:solidFill>
                </a:rPr>
                <a:t>Diversity,</a:t>
              </a:r>
            </a:p>
            <a:p>
              <a:pPr algn="ctr"/>
              <a:r>
                <a:rPr lang="en-US" sz="8000" dirty="0">
                  <a:solidFill>
                    <a:schemeClr val="bg1"/>
                  </a:solidFill>
                </a:rPr>
                <a:t>Equity, </a:t>
              </a:r>
            </a:p>
            <a:p>
              <a:pPr algn="r"/>
              <a:r>
                <a:rPr lang="en-US" sz="8000" dirty="0">
                  <a:solidFill>
                    <a:schemeClr val="bg1"/>
                  </a:solidFill>
                </a:rPr>
                <a:t>Inclusion</a:t>
              </a:r>
            </a:p>
          </p:txBody>
        </p:sp>
      </p:grpSp>
    </p:spTree>
    <p:extLst>
      <p:ext uri="{BB962C8B-B14F-4D97-AF65-F5344CB8AC3E}">
        <p14:creationId xmlns:p14="http://schemas.microsoft.com/office/powerpoint/2010/main" val="7625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797784"/>
            <a:ext cx="12192000" cy="1400383"/>
          </a:xfrm>
          <a:prstGeom prst="rect">
            <a:avLst/>
          </a:prstGeom>
          <a:noFill/>
        </p:spPr>
        <p:txBody>
          <a:bodyPr wrap="square" rtlCol="0">
            <a:spAutoFit/>
          </a:bodyPr>
          <a:lstStyle/>
          <a:p>
            <a:pPr algn="ctr">
              <a:spcAft>
                <a:spcPts val="600"/>
              </a:spcAft>
            </a:pPr>
            <a:endParaRPr lang="en-US" sz="3200" dirty="0">
              <a:solidFill>
                <a:srgbClr val="005596"/>
              </a:solidFill>
            </a:endParaRPr>
          </a:p>
          <a:p>
            <a:pPr algn="ctr">
              <a:spcAft>
                <a:spcPts val="600"/>
              </a:spcAft>
            </a:pPr>
            <a:r>
              <a:rPr lang="en-US" sz="4800" dirty="0">
                <a:solidFill>
                  <a:srgbClr val="005596"/>
                </a:solidFill>
              </a:rPr>
              <a:t>Adoption of Program</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570395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429032"/>
            <a:ext cx="12192000" cy="4924425"/>
          </a:xfrm>
          <a:prstGeom prst="rect">
            <a:avLst/>
          </a:prstGeom>
          <a:noFill/>
        </p:spPr>
        <p:txBody>
          <a:bodyPr wrap="square" rtlCol="0">
            <a:spAutoFit/>
          </a:bodyPr>
          <a:lstStyle/>
          <a:p>
            <a:pPr algn="ctr">
              <a:spcAft>
                <a:spcPts val="600"/>
              </a:spcAft>
            </a:pPr>
            <a:r>
              <a:rPr lang="en-US" sz="3800" dirty="0">
                <a:solidFill>
                  <a:srgbClr val="005596"/>
                </a:solidFill>
              </a:rPr>
              <a:t>Motion #19-03: </a:t>
            </a:r>
          </a:p>
          <a:p>
            <a:pPr algn="ctr">
              <a:spcAft>
                <a:spcPts val="600"/>
              </a:spcAft>
            </a:pPr>
            <a:r>
              <a:rPr lang="en-US" sz="3800" dirty="0">
                <a:solidFill>
                  <a:srgbClr val="005596"/>
                </a:solidFill>
              </a:rPr>
              <a:t>I move to Re-Adopt the Current LWVWA </a:t>
            </a:r>
            <a:br>
              <a:rPr lang="en-US" sz="3800" dirty="0">
                <a:solidFill>
                  <a:srgbClr val="005596"/>
                </a:solidFill>
              </a:rPr>
            </a:br>
            <a:r>
              <a:rPr lang="en-US" sz="3800" dirty="0">
                <a:solidFill>
                  <a:srgbClr val="005596"/>
                </a:solidFill>
              </a:rPr>
              <a:t>positions in the areas of Government, Transportation, </a:t>
            </a:r>
            <a:br>
              <a:rPr lang="en-US" sz="3800" dirty="0">
                <a:solidFill>
                  <a:srgbClr val="005596"/>
                </a:solidFill>
              </a:rPr>
            </a:br>
            <a:r>
              <a:rPr lang="en-US" sz="3800" dirty="0">
                <a:solidFill>
                  <a:srgbClr val="005596"/>
                </a:solidFill>
              </a:rPr>
              <a:t>Natural Resources and Social Policy as written </a:t>
            </a:r>
            <a:br>
              <a:rPr lang="en-US" sz="3800" dirty="0">
                <a:solidFill>
                  <a:srgbClr val="005596"/>
                </a:solidFill>
              </a:rPr>
            </a:br>
            <a:r>
              <a:rPr lang="en-US" sz="3800" dirty="0">
                <a:solidFill>
                  <a:srgbClr val="005596"/>
                </a:solidFill>
              </a:rPr>
              <a:t>in 2017-2019 Program in Action. The LWVWA Board recommends continued efforts in the campaign </a:t>
            </a:r>
            <a:br>
              <a:rPr lang="en-US" sz="3800" dirty="0">
                <a:solidFill>
                  <a:srgbClr val="005596"/>
                </a:solidFill>
              </a:rPr>
            </a:br>
            <a:r>
              <a:rPr lang="en-US" sz="3800" dirty="0">
                <a:solidFill>
                  <a:srgbClr val="005596"/>
                </a:solidFill>
              </a:rPr>
              <a:t>for Making Democracy Work®.</a:t>
            </a:r>
          </a:p>
          <a:p>
            <a:pPr algn="ctr">
              <a:spcAft>
                <a:spcPts val="600"/>
              </a:spcAft>
            </a:pPr>
            <a:endParaRPr lang="en-US" sz="3800" dirty="0">
              <a:solidFill>
                <a:srgbClr val="005596"/>
              </a:solidFill>
            </a:endParaRP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2002360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451536"/>
            <a:ext cx="12192000" cy="3247043"/>
          </a:xfrm>
          <a:prstGeom prst="rect">
            <a:avLst/>
          </a:prstGeom>
          <a:noFill/>
        </p:spPr>
        <p:txBody>
          <a:bodyPr wrap="square" rtlCol="0">
            <a:spAutoFit/>
          </a:bodyPr>
          <a:lstStyle/>
          <a:p>
            <a:pPr algn="ctr">
              <a:spcAft>
                <a:spcPts val="600"/>
              </a:spcAft>
            </a:pPr>
            <a:r>
              <a:rPr lang="en-US" sz="3800" dirty="0">
                <a:solidFill>
                  <a:srgbClr val="005596"/>
                </a:solidFill>
              </a:rPr>
              <a:t>Motion #19-04B:</a:t>
            </a:r>
          </a:p>
          <a:p>
            <a:pPr algn="ctr">
              <a:spcAft>
                <a:spcPts val="600"/>
              </a:spcAft>
            </a:pPr>
            <a:r>
              <a:rPr lang="en-US" sz="3800" dirty="0">
                <a:solidFill>
                  <a:srgbClr val="005596"/>
                </a:solidFill>
              </a:rPr>
              <a:t>I move to adopt the Recommended Program </a:t>
            </a:r>
          </a:p>
          <a:p>
            <a:pPr algn="ctr">
              <a:spcAft>
                <a:spcPts val="600"/>
              </a:spcAft>
            </a:pPr>
            <a:r>
              <a:rPr lang="en-US" sz="3800" dirty="0">
                <a:solidFill>
                  <a:srgbClr val="005596"/>
                </a:solidFill>
              </a:rPr>
              <a:t>of Work Item #2—Update on Protecting Washington </a:t>
            </a:r>
            <a:br>
              <a:rPr lang="en-US" sz="3800" dirty="0">
                <a:solidFill>
                  <a:srgbClr val="005596"/>
                </a:solidFill>
              </a:rPr>
            </a:br>
            <a:r>
              <a:rPr lang="en-US" sz="3800" dirty="0">
                <a:solidFill>
                  <a:srgbClr val="005596"/>
                </a:solidFill>
              </a:rPr>
              <a:t>State’s Shorelines as outlined on page 23 </a:t>
            </a:r>
          </a:p>
          <a:p>
            <a:pPr algn="ctr">
              <a:spcAft>
                <a:spcPts val="600"/>
              </a:spcAft>
            </a:pPr>
            <a:r>
              <a:rPr lang="en-US" sz="3800" dirty="0">
                <a:solidFill>
                  <a:srgbClr val="005596"/>
                </a:solidFill>
              </a:rPr>
              <a:t>of the workbook.</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1262211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II</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451536"/>
            <a:ext cx="12192000" cy="3677930"/>
          </a:xfrm>
          <a:prstGeom prst="rect">
            <a:avLst/>
          </a:prstGeom>
          <a:noFill/>
        </p:spPr>
        <p:txBody>
          <a:bodyPr wrap="square" rtlCol="0">
            <a:spAutoFit/>
          </a:bodyPr>
          <a:lstStyle/>
          <a:p>
            <a:pPr algn="ctr">
              <a:spcAft>
                <a:spcPts val="600"/>
              </a:spcAft>
            </a:pPr>
            <a:r>
              <a:rPr lang="en-US" sz="3800" dirty="0">
                <a:solidFill>
                  <a:srgbClr val="005596"/>
                </a:solidFill>
              </a:rPr>
              <a:t>Motion #19-04:</a:t>
            </a:r>
          </a:p>
          <a:p>
            <a:pPr algn="ctr">
              <a:spcAft>
                <a:spcPts val="600"/>
              </a:spcAft>
            </a:pPr>
            <a:r>
              <a:rPr lang="en-US" sz="3800" dirty="0">
                <a:solidFill>
                  <a:srgbClr val="005596"/>
                </a:solidFill>
              </a:rPr>
              <a:t>I move to adopt the Recommended Program </a:t>
            </a:r>
            <a:br>
              <a:rPr lang="en-US" sz="3800" dirty="0">
                <a:solidFill>
                  <a:srgbClr val="005596"/>
                </a:solidFill>
              </a:rPr>
            </a:br>
            <a:r>
              <a:rPr lang="en-US" sz="3800" dirty="0">
                <a:solidFill>
                  <a:srgbClr val="005596"/>
                </a:solidFill>
              </a:rPr>
              <a:t>of Work Item #3—concurrence with the LWV Kitsap County proposal to update language in the current Gun Control position to reflect current usage of Gun Safety </a:t>
            </a:r>
            <a:br>
              <a:rPr lang="en-US" sz="3800" dirty="0">
                <a:solidFill>
                  <a:srgbClr val="005596"/>
                </a:solidFill>
              </a:rPr>
            </a:br>
            <a:r>
              <a:rPr lang="en-US" sz="3800" dirty="0">
                <a:solidFill>
                  <a:srgbClr val="005596"/>
                </a:solidFill>
              </a:rPr>
              <a:t>as outlined on page 23 of the workbook.</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2145368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797784"/>
            <a:ext cx="12192000" cy="2215991"/>
          </a:xfrm>
          <a:prstGeom prst="rect">
            <a:avLst/>
          </a:prstGeom>
          <a:noFill/>
        </p:spPr>
        <p:txBody>
          <a:bodyPr wrap="square" rtlCol="0">
            <a:spAutoFit/>
          </a:bodyPr>
          <a:lstStyle/>
          <a:p>
            <a:pPr algn="ctr">
              <a:spcAft>
                <a:spcPts val="600"/>
              </a:spcAft>
            </a:pPr>
            <a:endParaRPr lang="en-US" sz="3200" dirty="0">
              <a:solidFill>
                <a:srgbClr val="005596"/>
              </a:solidFill>
            </a:endParaRPr>
          </a:p>
          <a:p>
            <a:pPr algn="ctr">
              <a:spcAft>
                <a:spcPts val="600"/>
              </a:spcAft>
            </a:pPr>
            <a:r>
              <a:rPr lang="en-US" sz="4800" dirty="0">
                <a:solidFill>
                  <a:srgbClr val="005596"/>
                </a:solidFill>
              </a:rPr>
              <a:t>Vote on Not-Recommended </a:t>
            </a:r>
          </a:p>
          <a:p>
            <a:pPr algn="ctr">
              <a:spcAft>
                <a:spcPts val="600"/>
              </a:spcAft>
            </a:pPr>
            <a:r>
              <a:rPr lang="en-US" sz="4800" dirty="0">
                <a:solidFill>
                  <a:srgbClr val="005596"/>
                </a:solidFill>
              </a:rPr>
              <a:t>Program</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264246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859340"/>
            <a:ext cx="12192000" cy="3031599"/>
          </a:xfrm>
          <a:prstGeom prst="rect">
            <a:avLst/>
          </a:prstGeom>
          <a:noFill/>
        </p:spPr>
        <p:txBody>
          <a:bodyPr wrap="square" rtlCol="0">
            <a:spAutoFit/>
          </a:bodyPr>
          <a:lstStyle/>
          <a:p>
            <a:pPr algn="ctr">
              <a:spcAft>
                <a:spcPts val="600"/>
              </a:spcAft>
            </a:pPr>
            <a:endParaRPr lang="en-US" sz="3200" dirty="0">
              <a:solidFill>
                <a:srgbClr val="005596"/>
              </a:solidFill>
            </a:endParaRPr>
          </a:p>
          <a:p>
            <a:pPr algn="ctr">
              <a:spcAft>
                <a:spcPts val="600"/>
              </a:spcAft>
            </a:pPr>
            <a:r>
              <a:rPr lang="en-US" sz="4800" dirty="0">
                <a:solidFill>
                  <a:srgbClr val="005596"/>
                </a:solidFill>
              </a:rPr>
              <a:t>Credentials Report and </a:t>
            </a:r>
          </a:p>
          <a:p>
            <a:pPr algn="ctr">
              <a:spcAft>
                <a:spcPts val="600"/>
              </a:spcAft>
            </a:pPr>
            <a:r>
              <a:rPr lang="en-US" sz="4800" dirty="0">
                <a:solidFill>
                  <a:srgbClr val="005596"/>
                </a:solidFill>
              </a:rPr>
              <a:t>Statement of Quorum</a:t>
            </a:r>
          </a:p>
          <a:p>
            <a:pPr algn="ctr">
              <a:spcAft>
                <a:spcPts val="600"/>
              </a:spcAft>
            </a:pPr>
            <a:r>
              <a:rPr lang="en-US" sz="4800" dirty="0">
                <a:solidFill>
                  <a:srgbClr val="005596"/>
                </a:solidFill>
              </a:rPr>
              <a:t>By Nancy Dahl</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1"/>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4030527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II</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139025"/>
            <a:ext cx="12192000" cy="3631763"/>
          </a:xfrm>
          <a:prstGeom prst="rect">
            <a:avLst/>
          </a:prstGeom>
          <a:noFill/>
        </p:spPr>
        <p:txBody>
          <a:bodyPr wrap="square" rtlCol="0">
            <a:spAutoFit/>
          </a:bodyPr>
          <a:lstStyle/>
          <a:p>
            <a:pPr algn="ctr">
              <a:spcAft>
                <a:spcPts val="600"/>
              </a:spcAft>
            </a:pPr>
            <a:r>
              <a:rPr lang="en-US" sz="4800" dirty="0">
                <a:solidFill>
                  <a:srgbClr val="005596"/>
                </a:solidFill>
              </a:rPr>
              <a:t>Motion #19-06a:</a:t>
            </a:r>
          </a:p>
          <a:p>
            <a:pPr algn="ctr">
              <a:spcAft>
                <a:spcPts val="600"/>
              </a:spcAft>
            </a:pPr>
            <a:endParaRPr lang="en-US" sz="2800" dirty="0">
              <a:solidFill>
                <a:srgbClr val="005596"/>
              </a:solidFill>
            </a:endParaRPr>
          </a:p>
          <a:p>
            <a:pPr algn="ctr">
              <a:spcAft>
                <a:spcPts val="600"/>
              </a:spcAft>
            </a:pPr>
            <a:r>
              <a:rPr lang="en-US" sz="3600" dirty="0">
                <a:solidFill>
                  <a:srgbClr val="005596"/>
                </a:solidFill>
              </a:rPr>
              <a:t>I move to </a:t>
            </a:r>
            <a:r>
              <a:rPr lang="en-US" sz="3600">
                <a:solidFill>
                  <a:srgbClr val="005596"/>
                </a:solidFill>
              </a:rPr>
              <a:t>adopt the </a:t>
            </a:r>
            <a:r>
              <a:rPr lang="en-US" sz="3600" dirty="0">
                <a:solidFill>
                  <a:srgbClr val="005596"/>
                </a:solidFill>
              </a:rPr>
              <a:t>Not-Recommended item titled "Development of toolkits on a range of election methods, to support citizen education" as listed on page 24 of the convention workbook.</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60920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II</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139025"/>
            <a:ext cx="12192000" cy="4431983"/>
          </a:xfrm>
          <a:prstGeom prst="rect">
            <a:avLst/>
          </a:prstGeom>
          <a:noFill/>
        </p:spPr>
        <p:txBody>
          <a:bodyPr wrap="square" rtlCol="0">
            <a:spAutoFit/>
          </a:bodyPr>
          <a:lstStyle/>
          <a:p>
            <a:pPr algn="ctr">
              <a:spcAft>
                <a:spcPts val="600"/>
              </a:spcAft>
            </a:pPr>
            <a:r>
              <a:rPr lang="en-US" sz="4800" dirty="0">
                <a:solidFill>
                  <a:srgbClr val="005596"/>
                </a:solidFill>
              </a:rPr>
              <a:t>Motion #19-06b:</a:t>
            </a:r>
          </a:p>
          <a:p>
            <a:pPr algn="ctr">
              <a:spcAft>
                <a:spcPts val="600"/>
              </a:spcAft>
            </a:pPr>
            <a:endParaRPr lang="en-US" sz="2800" dirty="0">
              <a:solidFill>
                <a:srgbClr val="005596"/>
              </a:solidFill>
            </a:endParaRPr>
          </a:p>
          <a:p>
            <a:pPr algn="ctr">
              <a:spcAft>
                <a:spcPts val="600"/>
              </a:spcAft>
            </a:pPr>
            <a:r>
              <a:rPr lang="en-US" sz="2800" dirty="0">
                <a:solidFill>
                  <a:srgbClr val="005596"/>
                </a:solidFill>
              </a:rPr>
              <a:t>I move Concurrence with the LWV Snohomish County position on Civil Discourse as listed on page 24 of the Convention Workbook. This position states: “promote civil discourse through action and education of all government bodies, staff and the public for the purpose of improved public policy decisions and processes. Civil discourse means, at a minimum, mutual, respectful, courteous, constructive, and orderly communication.” This would be a new policy RG-4 in 2017-19 LWVWA Program in Action, page 17, Regional Government Structures (1981).</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2143175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
        <p:nvSpPr>
          <p:cNvPr id="7" name="TextBox 6">
            <a:extLst>
              <a:ext uri="{FF2B5EF4-FFF2-40B4-BE49-F238E27FC236}">
                <a16:creationId xmlns:a16="http://schemas.microsoft.com/office/drawing/2014/main" xmlns="" id="{563BCDF9-F114-FC4A-BD2C-1A5A8E4DF50D}"/>
              </a:ext>
            </a:extLst>
          </p:cNvPr>
          <p:cNvSpPr txBox="1"/>
          <p:nvPr/>
        </p:nvSpPr>
        <p:spPr>
          <a:xfrm>
            <a:off x="0" y="1157566"/>
            <a:ext cx="12192000" cy="6494085"/>
          </a:xfrm>
          <a:prstGeom prst="rect">
            <a:avLst/>
          </a:prstGeom>
          <a:noFill/>
        </p:spPr>
        <p:txBody>
          <a:bodyPr wrap="square" rtlCol="0">
            <a:spAutoFit/>
          </a:bodyPr>
          <a:lstStyle/>
          <a:p>
            <a:pPr algn="ctr">
              <a:spcAft>
                <a:spcPts val="600"/>
              </a:spcAft>
            </a:pPr>
            <a:r>
              <a:rPr lang="en-US" sz="3800" b="1" dirty="0">
                <a:solidFill>
                  <a:srgbClr val="005596"/>
                </a:solidFill>
              </a:rPr>
              <a:t>NEW: Motion #19-XX: </a:t>
            </a:r>
          </a:p>
          <a:p>
            <a:pPr algn="ctr">
              <a:spcAft>
                <a:spcPts val="600"/>
              </a:spcAft>
            </a:pPr>
            <a:endParaRPr lang="en-US" sz="3800" b="1" dirty="0">
              <a:solidFill>
                <a:srgbClr val="005596"/>
              </a:solidFill>
            </a:endParaRPr>
          </a:p>
          <a:p>
            <a:pPr algn="ctr">
              <a:spcAft>
                <a:spcPts val="600"/>
              </a:spcAft>
            </a:pPr>
            <a:r>
              <a:rPr lang="en-US" sz="3200" dirty="0">
                <a:solidFill>
                  <a:srgbClr val="005596"/>
                </a:solidFill>
              </a:rPr>
              <a:t>I move to amend Motion #19-09 to read: "to adopt the LWVWA 2019-2021 per Member payment as follows - $19 for 2019-2021.", striking the remainder that reads "and $20 for 2020-2021."</a:t>
            </a:r>
          </a:p>
          <a:p>
            <a:pPr algn="ctr">
              <a:spcAft>
                <a:spcPts val="600"/>
              </a:spcAft>
            </a:pPr>
            <a:endParaRPr lang="en-US" sz="3200" dirty="0">
              <a:solidFill>
                <a:srgbClr val="005596"/>
              </a:solidFill>
            </a:endParaRPr>
          </a:p>
          <a:p>
            <a:pPr algn="ctr">
              <a:spcAft>
                <a:spcPts val="600"/>
              </a:spcAft>
            </a:pPr>
            <a:r>
              <a:rPr lang="en-US" sz="3200" dirty="0">
                <a:solidFill>
                  <a:srgbClr val="005596"/>
                </a:solidFill>
              </a:rPr>
              <a:t>— Melissa Taylor</a:t>
            </a:r>
          </a:p>
          <a:p>
            <a:pPr algn="ctr">
              <a:spcAft>
                <a:spcPts val="600"/>
              </a:spcAft>
            </a:pPr>
            <a:endParaRPr lang="en-US" sz="3200" dirty="0">
              <a:solidFill>
                <a:srgbClr val="005596"/>
              </a:solidFill>
            </a:endParaRPr>
          </a:p>
          <a:p>
            <a:pPr algn="ctr">
              <a:spcAft>
                <a:spcPts val="600"/>
              </a:spcAft>
            </a:pPr>
            <a:endParaRPr lang="en-US" sz="3200" dirty="0">
              <a:solidFill>
                <a:srgbClr val="005596"/>
              </a:solidFill>
            </a:endParaRPr>
          </a:p>
          <a:p>
            <a:pPr algn="ctr">
              <a:spcAft>
                <a:spcPts val="600"/>
              </a:spcAft>
            </a:pPr>
            <a:endParaRPr lang="en-US" sz="3800" dirty="0">
              <a:solidFill>
                <a:srgbClr val="005596"/>
              </a:solidFill>
            </a:endParaRPr>
          </a:p>
          <a:p>
            <a:pPr algn="ctr">
              <a:spcAft>
                <a:spcPts val="600"/>
              </a:spcAft>
            </a:pPr>
            <a:endParaRPr lang="en-US" sz="3800" dirty="0">
              <a:solidFill>
                <a:srgbClr val="005596"/>
              </a:solidFill>
            </a:endParaRPr>
          </a:p>
        </p:txBody>
      </p:sp>
    </p:spTree>
    <p:extLst>
      <p:ext uri="{BB962C8B-B14F-4D97-AF65-F5344CB8AC3E}">
        <p14:creationId xmlns:p14="http://schemas.microsoft.com/office/powerpoint/2010/main" val="98897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
        <p:nvSpPr>
          <p:cNvPr id="7" name="TextBox 6">
            <a:extLst>
              <a:ext uri="{FF2B5EF4-FFF2-40B4-BE49-F238E27FC236}">
                <a16:creationId xmlns:a16="http://schemas.microsoft.com/office/drawing/2014/main" xmlns="" id="{563BCDF9-F114-FC4A-BD2C-1A5A8E4DF50D}"/>
              </a:ext>
            </a:extLst>
          </p:cNvPr>
          <p:cNvSpPr txBox="1"/>
          <p:nvPr/>
        </p:nvSpPr>
        <p:spPr>
          <a:xfrm>
            <a:off x="0" y="1157566"/>
            <a:ext cx="12192000" cy="7063472"/>
          </a:xfrm>
          <a:prstGeom prst="rect">
            <a:avLst/>
          </a:prstGeom>
          <a:noFill/>
        </p:spPr>
        <p:txBody>
          <a:bodyPr wrap="square" rtlCol="0">
            <a:spAutoFit/>
          </a:bodyPr>
          <a:lstStyle/>
          <a:p>
            <a:pPr algn="ctr">
              <a:spcAft>
                <a:spcPts val="600"/>
              </a:spcAft>
            </a:pPr>
            <a:r>
              <a:rPr lang="en-US" sz="3800" b="1" dirty="0">
                <a:solidFill>
                  <a:srgbClr val="005596"/>
                </a:solidFill>
              </a:rPr>
              <a:t>NEW: Motion #19-XX: </a:t>
            </a:r>
          </a:p>
          <a:p>
            <a:pPr algn="ctr">
              <a:spcAft>
                <a:spcPts val="600"/>
              </a:spcAft>
            </a:pPr>
            <a:endParaRPr lang="en-US" sz="3800" b="1" dirty="0">
              <a:solidFill>
                <a:srgbClr val="005596"/>
              </a:solidFill>
            </a:endParaRPr>
          </a:p>
          <a:p>
            <a:pPr algn="ctr">
              <a:spcAft>
                <a:spcPts val="600"/>
              </a:spcAft>
            </a:pPr>
            <a:r>
              <a:rPr lang="en-US" sz="3200" dirty="0">
                <a:solidFill>
                  <a:srgbClr val="005596"/>
                </a:solidFill>
              </a:rPr>
              <a:t>I move that we transfer the $2134 originally planned from increased PMP in the Dues from PMP section to the Contributions/Development section.</a:t>
            </a:r>
          </a:p>
          <a:p>
            <a:pPr algn="ctr">
              <a:spcAft>
                <a:spcPts val="600"/>
              </a:spcAft>
            </a:pPr>
            <a:endParaRPr lang="en-US" sz="3200" dirty="0">
              <a:solidFill>
                <a:srgbClr val="005596"/>
              </a:solidFill>
            </a:endParaRPr>
          </a:p>
          <a:p>
            <a:pPr algn="ctr">
              <a:spcAft>
                <a:spcPts val="600"/>
              </a:spcAft>
            </a:pPr>
            <a:r>
              <a:rPr lang="en-US" sz="3200" dirty="0">
                <a:solidFill>
                  <a:srgbClr val="005596"/>
                </a:solidFill>
              </a:rPr>
              <a:t>— Melissa Taylor</a:t>
            </a:r>
          </a:p>
          <a:p>
            <a:pPr algn="ctr">
              <a:spcAft>
                <a:spcPts val="600"/>
              </a:spcAft>
            </a:pPr>
            <a:endParaRPr lang="en-US" sz="3200" dirty="0">
              <a:solidFill>
                <a:srgbClr val="005596"/>
              </a:solidFill>
            </a:endParaRPr>
          </a:p>
          <a:p>
            <a:pPr algn="ctr">
              <a:spcAft>
                <a:spcPts val="600"/>
              </a:spcAft>
            </a:pPr>
            <a:endParaRPr lang="en-US" sz="3200" dirty="0">
              <a:solidFill>
                <a:srgbClr val="005596"/>
              </a:solidFill>
            </a:endParaRPr>
          </a:p>
          <a:p>
            <a:pPr algn="ctr">
              <a:spcAft>
                <a:spcPts val="600"/>
              </a:spcAft>
            </a:pPr>
            <a:endParaRPr lang="en-US" sz="3200" dirty="0">
              <a:solidFill>
                <a:srgbClr val="005596"/>
              </a:solidFill>
            </a:endParaRPr>
          </a:p>
          <a:p>
            <a:pPr algn="ctr">
              <a:spcAft>
                <a:spcPts val="600"/>
              </a:spcAft>
            </a:pPr>
            <a:endParaRPr lang="en-US" sz="3800" dirty="0">
              <a:solidFill>
                <a:srgbClr val="005596"/>
              </a:solidFill>
            </a:endParaRPr>
          </a:p>
          <a:p>
            <a:pPr algn="ctr">
              <a:spcAft>
                <a:spcPts val="600"/>
              </a:spcAft>
            </a:pPr>
            <a:endParaRPr lang="en-US" sz="3800" dirty="0">
              <a:solidFill>
                <a:srgbClr val="005596"/>
              </a:solidFill>
            </a:endParaRPr>
          </a:p>
        </p:txBody>
      </p:sp>
    </p:spTree>
    <p:extLst>
      <p:ext uri="{BB962C8B-B14F-4D97-AF65-F5344CB8AC3E}">
        <p14:creationId xmlns:p14="http://schemas.microsoft.com/office/powerpoint/2010/main" val="1454956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a:t>
            </a:r>
            <a:r>
              <a:rPr lang="en-US" sz="3600" b="1" dirty="0" smtClean="0"/>
              <a:t>IV</a:t>
            </a:r>
            <a:endParaRPr lang="en-US" sz="36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247139"/>
            <a:ext cx="12192000" cy="4678204"/>
          </a:xfrm>
          <a:prstGeom prst="rect">
            <a:avLst/>
          </a:prstGeom>
          <a:noFill/>
        </p:spPr>
        <p:txBody>
          <a:bodyPr wrap="square" rtlCol="0">
            <a:spAutoFit/>
          </a:bodyPr>
          <a:lstStyle/>
          <a:p>
            <a:pPr algn="ctr">
              <a:spcAft>
                <a:spcPts val="600"/>
              </a:spcAft>
            </a:pPr>
            <a:r>
              <a:rPr lang="en-US" sz="4800" b="1" dirty="0">
                <a:solidFill>
                  <a:srgbClr val="005596"/>
                </a:solidFill>
              </a:rPr>
              <a:t>Motion to Adopt Recommended </a:t>
            </a:r>
            <a:br>
              <a:rPr lang="en-US" sz="4800" b="1" dirty="0">
                <a:solidFill>
                  <a:srgbClr val="005596"/>
                </a:solidFill>
              </a:rPr>
            </a:br>
            <a:r>
              <a:rPr lang="en-US" sz="4800" b="1" dirty="0">
                <a:solidFill>
                  <a:srgbClr val="005596"/>
                </a:solidFill>
              </a:rPr>
              <a:t>Bylaw Amendments </a:t>
            </a:r>
          </a:p>
          <a:p>
            <a:pPr algn="ctr">
              <a:spcAft>
                <a:spcPts val="600"/>
              </a:spcAft>
            </a:pPr>
            <a:r>
              <a:rPr lang="en-US" sz="4800" dirty="0">
                <a:solidFill>
                  <a:srgbClr val="005596"/>
                </a:solidFill>
              </a:rPr>
              <a:t>Motion #19-07: I move to Adopt the Recommended Bylaw Amendments for LWVWA as presented on page 31 of the Convention Workbook. —Lunell Haught, LWVWA Board</a:t>
            </a:r>
            <a:endParaRPr lang="en-US" sz="3600" dirty="0">
              <a:solidFill>
                <a:srgbClr val="005596"/>
              </a:solidFill>
            </a:endParaRP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2822584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247139"/>
            <a:ext cx="12192000" cy="4678204"/>
          </a:xfrm>
          <a:prstGeom prst="rect">
            <a:avLst/>
          </a:prstGeom>
          <a:noFill/>
        </p:spPr>
        <p:txBody>
          <a:bodyPr wrap="square" rtlCol="0">
            <a:spAutoFit/>
          </a:bodyPr>
          <a:lstStyle/>
          <a:p>
            <a:pPr algn="ctr">
              <a:spcAft>
                <a:spcPts val="600"/>
              </a:spcAft>
            </a:pPr>
            <a:r>
              <a:rPr lang="en-US" sz="4800" b="1" dirty="0">
                <a:solidFill>
                  <a:srgbClr val="005596"/>
                </a:solidFill>
              </a:rPr>
              <a:t>Motion to Adopt Recommended </a:t>
            </a:r>
            <a:br>
              <a:rPr lang="en-US" sz="4800" b="1" dirty="0">
                <a:solidFill>
                  <a:srgbClr val="005596"/>
                </a:solidFill>
              </a:rPr>
            </a:br>
            <a:r>
              <a:rPr lang="en-US" sz="4800" b="1" dirty="0">
                <a:solidFill>
                  <a:srgbClr val="005596"/>
                </a:solidFill>
              </a:rPr>
              <a:t>Bylaw Amendments </a:t>
            </a:r>
          </a:p>
          <a:p>
            <a:pPr algn="ctr">
              <a:spcAft>
                <a:spcPts val="600"/>
              </a:spcAft>
            </a:pPr>
            <a:r>
              <a:rPr lang="en-US" sz="4800" dirty="0">
                <a:solidFill>
                  <a:srgbClr val="005596"/>
                </a:solidFill>
              </a:rPr>
              <a:t>Motion #19-07: I move to Adopt the Recommended Bylaw Amendments for LWVWA as presented on page 31 of the Convention Workbook. —Lunell Haught, LWVWA Board</a:t>
            </a:r>
            <a:endParaRPr lang="en-US" sz="3600" dirty="0">
              <a:solidFill>
                <a:srgbClr val="005596"/>
              </a:solidFill>
            </a:endParaRP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2989307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687218"/>
            <a:ext cx="12192000" cy="3862596"/>
          </a:xfrm>
          <a:prstGeom prst="rect">
            <a:avLst/>
          </a:prstGeom>
          <a:noFill/>
        </p:spPr>
        <p:txBody>
          <a:bodyPr wrap="square" rtlCol="0">
            <a:spAutoFit/>
          </a:bodyPr>
          <a:lstStyle/>
          <a:p>
            <a:pPr algn="ctr">
              <a:spcAft>
                <a:spcPts val="600"/>
              </a:spcAft>
            </a:pPr>
            <a:r>
              <a:rPr lang="en-US" sz="4000" b="1" dirty="0">
                <a:solidFill>
                  <a:srgbClr val="005596"/>
                </a:solidFill>
              </a:rPr>
              <a:t>Motion to Adopt </a:t>
            </a:r>
            <a:br>
              <a:rPr lang="en-US" sz="4000" b="1" dirty="0">
                <a:solidFill>
                  <a:srgbClr val="005596"/>
                </a:solidFill>
              </a:rPr>
            </a:br>
            <a:r>
              <a:rPr lang="en-US" sz="4000" b="1" dirty="0">
                <a:solidFill>
                  <a:srgbClr val="005596"/>
                </a:solidFill>
              </a:rPr>
              <a:t>the 2019-21 Per Member Payment </a:t>
            </a:r>
            <a:r>
              <a:rPr lang="en-US" sz="4000" dirty="0">
                <a:solidFill>
                  <a:srgbClr val="005596"/>
                </a:solidFill>
              </a:rPr>
              <a:t/>
            </a:r>
            <a:br>
              <a:rPr lang="en-US" sz="4000" dirty="0">
                <a:solidFill>
                  <a:srgbClr val="005596"/>
                </a:solidFill>
              </a:rPr>
            </a:br>
            <a:r>
              <a:rPr lang="en-US" sz="4000" dirty="0">
                <a:solidFill>
                  <a:srgbClr val="005596"/>
                </a:solidFill>
              </a:rPr>
              <a:t>Motion #19-09 I move to adopt </a:t>
            </a:r>
            <a:br>
              <a:rPr lang="en-US" sz="4000" dirty="0">
                <a:solidFill>
                  <a:srgbClr val="005596"/>
                </a:solidFill>
              </a:rPr>
            </a:br>
            <a:r>
              <a:rPr lang="en-US" sz="4000" dirty="0">
                <a:solidFill>
                  <a:srgbClr val="005596"/>
                </a:solidFill>
              </a:rPr>
              <a:t>the LWVWA 2019-21 per Member payment as follows: </a:t>
            </a:r>
            <a:br>
              <a:rPr lang="en-US" sz="4000" dirty="0">
                <a:solidFill>
                  <a:srgbClr val="005596"/>
                </a:solidFill>
              </a:rPr>
            </a:br>
            <a:r>
              <a:rPr lang="en-US" sz="4000" dirty="0">
                <a:solidFill>
                  <a:srgbClr val="005596"/>
                </a:solidFill>
              </a:rPr>
              <a:t>$19 for 2019-20; and $20 for 2020-21.  </a:t>
            </a:r>
          </a:p>
          <a:p>
            <a:pPr algn="ctr">
              <a:spcAft>
                <a:spcPts val="600"/>
              </a:spcAft>
            </a:pPr>
            <a:r>
              <a:rPr lang="en-US" sz="4000" dirty="0">
                <a:solidFill>
                  <a:srgbClr val="005596"/>
                </a:solidFill>
              </a:rPr>
              <a:t>—Joanna Cullen, LWVWA Treasurer</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2548588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590394"/>
            <a:ext cx="12192000" cy="3862596"/>
          </a:xfrm>
          <a:prstGeom prst="rect">
            <a:avLst/>
          </a:prstGeom>
          <a:noFill/>
        </p:spPr>
        <p:txBody>
          <a:bodyPr wrap="square" rtlCol="0">
            <a:spAutoFit/>
          </a:bodyPr>
          <a:lstStyle/>
          <a:p>
            <a:pPr algn="ctr">
              <a:spcAft>
                <a:spcPts val="600"/>
              </a:spcAft>
            </a:pPr>
            <a:r>
              <a:rPr lang="en-US" sz="4000" b="1" dirty="0">
                <a:solidFill>
                  <a:srgbClr val="005596"/>
                </a:solidFill>
              </a:rPr>
              <a:t>Motion to Adopt </a:t>
            </a:r>
            <a:br>
              <a:rPr lang="en-US" sz="4000" b="1" dirty="0">
                <a:solidFill>
                  <a:srgbClr val="005596"/>
                </a:solidFill>
              </a:rPr>
            </a:br>
            <a:r>
              <a:rPr lang="en-US" sz="4000" b="1" dirty="0">
                <a:solidFill>
                  <a:srgbClr val="005596"/>
                </a:solidFill>
              </a:rPr>
              <a:t>the LWVWA 2019-21 Budget </a:t>
            </a:r>
            <a:r>
              <a:rPr lang="en-US" sz="4000" dirty="0">
                <a:solidFill>
                  <a:srgbClr val="005596"/>
                </a:solidFill>
              </a:rPr>
              <a:t/>
            </a:r>
            <a:br>
              <a:rPr lang="en-US" sz="4000" dirty="0">
                <a:solidFill>
                  <a:srgbClr val="005596"/>
                </a:solidFill>
              </a:rPr>
            </a:br>
            <a:r>
              <a:rPr lang="en-US" sz="4000" dirty="0">
                <a:solidFill>
                  <a:srgbClr val="005596"/>
                </a:solidFill>
              </a:rPr>
              <a:t>Motion #19-08 I move to adopt the LWVWA 2019-21 LWVWA Budget as presented on page 32-34 of the Convention Workbook and amended.  </a:t>
            </a:r>
          </a:p>
          <a:p>
            <a:pPr algn="ctr">
              <a:spcAft>
                <a:spcPts val="600"/>
              </a:spcAft>
            </a:pPr>
            <a:r>
              <a:rPr lang="en-US" sz="4000" dirty="0">
                <a:solidFill>
                  <a:srgbClr val="005596"/>
                </a:solidFill>
              </a:rPr>
              <a:t>—Myra Howrey, Budget Committee Chair</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1"/>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3829106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
        <p:nvSpPr>
          <p:cNvPr id="7" name="TextBox 6">
            <a:extLst>
              <a:ext uri="{FF2B5EF4-FFF2-40B4-BE49-F238E27FC236}">
                <a16:creationId xmlns:a16="http://schemas.microsoft.com/office/drawing/2014/main" xmlns="" id="{563BCDF9-F114-FC4A-BD2C-1A5A8E4DF50D}"/>
              </a:ext>
            </a:extLst>
          </p:cNvPr>
          <p:cNvSpPr txBox="1"/>
          <p:nvPr/>
        </p:nvSpPr>
        <p:spPr>
          <a:xfrm>
            <a:off x="0" y="1157566"/>
            <a:ext cx="12192000" cy="6324808"/>
          </a:xfrm>
          <a:prstGeom prst="rect">
            <a:avLst/>
          </a:prstGeom>
          <a:noFill/>
        </p:spPr>
        <p:txBody>
          <a:bodyPr wrap="square" rtlCol="0">
            <a:spAutoFit/>
          </a:bodyPr>
          <a:lstStyle/>
          <a:p>
            <a:pPr algn="ctr">
              <a:spcAft>
                <a:spcPts val="600"/>
              </a:spcAft>
            </a:pPr>
            <a:r>
              <a:rPr lang="en-US" sz="3800" b="1" dirty="0">
                <a:solidFill>
                  <a:srgbClr val="005596"/>
                </a:solidFill>
              </a:rPr>
              <a:t>NEW: Motion #19-20: </a:t>
            </a:r>
          </a:p>
          <a:p>
            <a:pPr algn="ctr">
              <a:spcAft>
                <a:spcPts val="600"/>
              </a:spcAft>
            </a:pPr>
            <a:r>
              <a:rPr lang="en-US" sz="3200" dirty="0">
                <a:solidFill>
                  <a:srgbClr val="005596"/>
                </a:solidFill>
              </a:rPr>
              <a:t>          I move that we adopt the following resolution:</a:t>
            </a:r>
          </a:p>
          <a:p>
            <a:pPr algn="ctr">
              <a:spcAft>
                <a:spcPts val="600"/>
              </a:spcAft>
            </a:pPr>
            <a:endParaRPr lang="en-US" sz="3200" dirty="0">
              <a:solidFill>
                <a:srgbClr val="005596"/>
              </a:solidFill>
            </a:endParaRPr>
          </a:p>
          <a:p>
            <a:pPr algn="ctr">
              <a:spcAft>
                <a:spcPts val="600"/>
              </a:spcAft>
            </a:pPr>
            <a:r>
              <a:rPr lang="en-US" sz="3200" dirty="0">
                <a:solidFill>
                  <a:srgbClr val="005596"/>
                </a:solidFill>
              </a:rPr>
              <a:t>Be it resolved that the LWVWA and local leagues advocate for fair and equal protection for property owners, and the LWVWA will ask each local league to respond to a questionnaire about the Board of Equalization for that county.</a:t>
            </a:r>
          </a:p>
          <a:p>
            <a:pPr algn="ctr">
              <a:spcAft>
                <a:spcPts val="600"/>
              </a:spcAft>
            </a:pPr>
            <a:r>
              <a:rPr lang="en-US" sz="3200" dirty="0">
                <a:solidFill>
                  <a:srgbClr val="005596"/>
                </a:solidFill>
              </a:rPr>
              <a:t>— Becky </a:t>
            </a:r>
            <a:r>
              <a:rPr lang="en-US" sz="3200" dirty="0" err="1">
                <a:solidFill>
                  <a:srgbClr val="005596"/>
                </a:solidFill>
              </a:rPr>
              <a:t>Flarity</a:t>
            </a:r>
            <a:endParaRPr lang="en-US" sz="3200" dirty="0">
              <a:solidFill>
                <a:srgbClr val="005596"/>
              </a:solidFill>
            </a:endParaRPr>
          </a:p>
          <a:p>
            <a:pPr algn="ctr">
              <a:spcAft>
                <a:spcPts val="600"/>
              </a:spcAft>
            </a:pPr>
            <a:endParaRPr lang="en-US" sz="3200" dirty="0">
              <a:solidFill>
                <a:srgbClr val="005596"/>
              </a:solidFill>
            </a:endParaRPr>
          </a:p>
          <a:p>
            <a:pPr algn="ctr">
              <a:spcAft>
                <a:spcPts val="600"/>
              </a:spcAft>
            </a:pPr>
            <a:endParaRPr lang="en-US" sz="3800" dirty="0">
              <a:solidFill>
                <a:srgbClr val="005596"/>
              </a:solidFill>
            </a:endParaRPr>
          </a:p>
          <a:p>
            <a:pPr algn="ctr">
              <a:spcAft>
                <a:spcPts val="600"/>
              </a:spcAft>
            </a:pPr>
            <a:endParaRPr lang="en-US" sz="3800" dirty="0">
              <a:solidFill>
                <a:srgbClr val="005596"/>
              </a:solidFill>
            </a:endParaRPr>
          </a:p>
        </p:txBody>
      </p:sp>
    </p:spTree>
    <p:extLst>
      <p:ext uri="{BB962C8B-B14F-4D97-AF65-F5344CB8AC3E}">
        <p14:creationId xmlns:p14="http://schemas.microsoft.com/office/powerpoint/2010/main" val="1842185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
        <p:nvSpPr>
          <p:cNvPr id="7" name="TextBox 6">
            <a:extLst>
              <a:ext uri="{FF2B5EF4-FFF2-40B4-BE49-F238E27FC236}">
                <a16:creationId xmlns:a16="http://schemas.microsoft.com/office/drawing/2014/main" xmlns="" id="{563BCDF9-F114-FC4A-BD2C-1A5A8E4DF50D}"/>
              </a:ext>
            </a:extLst>
          </p:cNvPr>
          <p:cNvSpPr txBox="1"/>
          <p:nvPr/>
        </p:nvSpPr>
        <p:spPr>
          <a:xfrm>
            <a:off x="0" y="1157566"/>
            <a:ext cx="12192000" cy="6170920"/>
          </a:xfrm>
          <a:prstGeom prst="rect">
            <a:avLst/>
          </a:prstGeom>
          <a:noFill/>
        </p:spPr>
        <p:txBody>
          <a:bodyPr wrap="square" rtlCol="0">
            <a:spAutoFit/>
          </a:bodyPr>
          <a:lstStyle/>
          <a:p>
            <a:pPr algn="ctr">
              <a:spcAft>
                <a:spcPts val="600"/>
              </a:spcAft>
            </a:pPr>
            <a:r>
              <a:rPr lang="en-US" sz="3800" b="1" dirty="0">
                <a:solidFill>
                  <a:srgbClr val="005596"/>
                </a:solidFill>
              </a:rPr>
              <a:t>NEW: Motion #19-21: </a:t>
            </a:r>
          </a:p>
          <a:p>
            <a:pPr algn="ctr">
              <a:spcAft>
                <a:spcPts val="600"/>
              </a:spcAft>
            </a:pPr>
            <a:r>
              <a:rPr lang="en-US" sz="3200" dirty="0">
                <a:solidFill>
                  <a:srgbClr val="005596"/>
                </a:solidFill>
              </a:rPr>
              <a:t>          I move that the Convention adopt the following resolution:</a:t>
            </a:r>
          </a:p>
          <a:p>
            <a:pPr algn="ctr">
              <a:spcAft>
                <a:spcPts val="600"/>
              </a:spcAft>
            </a:pPr>
            <a:r>
              <a:rPr lang="en-US" sz="3200" dirty="0">
                <a:solidFill>
                  <a:srgbClr val="005596"/>
                </a:solidFill>
              </a:rPr>
              <a:t>Be it resolved that we as the LWVWA and associated local Leagues shall address climate change when opportunities are available. We shall be cognizant of our carbon footprint, and when practical incorporate plans to minimize it in conducting events such as meetings and forums. Also, we shall consider the effect of the latest forecasts on climate change when analyzing issues and planning actions.</a:t>
            </a:r>
          </a:p>
          <a:p>
            <a:pPr algn="ctr">
              <a:spcAft>
                <a:spcPts val="600"/>
              </a:spcAft>
            </a:pPr>
            <a:r>
              <a:rPr lang="en-US" sz="3200" dirty="0">
                <a:solidFill>
                  <a:srgbClr val="005596"/>
                </a:solidFill>
              </a:rPr>
              <a:t>— Martin Gibbins</a:t>
            </a:r>
          </a:p>
          <a:p>
            <a:pPr algn="ctr">
              <a:spcAft>
                <a:spcPts val="600"/>
              </a:spcAft>
            </a:pPr>
            <a:endParaRPr lang="en-US" sz="3800" dirty="0">
              <a:solidFill>
                <a:srgbClr val="005596"/>
              </a:solidFill>
            </a:endParaRPr>
          </a:p>
          <a:p>
            <a:pPr algn="ctr">
              <a:spcAft>
                <a:spcPts val="600"/>
              </a:spcAft>
            </a:pPr>
            <a:endParaRPr lang="en-US" sz="3800" dirty="0">
              <a:solidFill>
                <a:srgbClr val="005596"/>
              </a:solidFill>
            </a:endParaRPr>
          </a:p>
        </p:txBody>
      </p:sp>
    </p:spTree>
    <p:extLst>
      <p:ext uri="{BB962C8B-B14F-4D97-AF65-F5344CB8AC3E}">
        <p14:creationId xmlns:p14="http://schemas.microsoft.com/office/powerpoint/2010/main" val="54946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859340"/>
            <a:ext cx="12192000" cy="2139047"/>
          </a:xfrm>
          <a:prstGeom prst="rect">
            <a:avLst/>
          </a:prstGeom>
          <a:noFill/>
        </p:spPr>
        <p:txBody>
          <a:bodyPr wrap="square" rtlCol="0">
            <a:spAutoFit/>
          </a:bodyPr>
          <a:lstStyle/>
          <a:p>
            <a:pPr algn="ctr">
              <a:spcAft>
                <a:spcPts val="600"/>
              </a:spcAft>
            </a:pPr>
            <a:endParaRPr lang="en-US" sz="3200" dirty="0">
              <a:solidFill>
                <a:srgbClr val="005596"/>
              </a:solidFill>
            </a:endParaRPr>
          </a:p>
          <a:p>
            <a:pPr algn="ctr">
              <a:spcAft>
                <a:spcPts val="600"/>
              </a:spcAft>
            </a:pPr>
            <a:r>
              <a:rPr lang="en-US" sz="4800" dirty="0">
                <a:solidFill>
                  <a:srgbClr val="005596"/>
                </a:solidFill>
              </a:rPr>
              <a:t>LWVWA Strategic Plan Review </a:t>
            </a:r>
            <a:br>
              <a:rPr lang="en-US" sz="4800" dirty="0">
                <a:solidFill>
                  <a:srgbClr val="005596"/>
                </a:solidFill>
              </a:rPr>
            </a:br>
            <a:r>
              <a:rPr lang="en-US" sz="4800" dirty="0">
                <a:solidFill>
                  <a:srgbClr val="005596"/>
                </a:solidFill>
              </a:rPr>
              <a:t>by LWVWA President Ann Murphy</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246254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138564"/>
            <a:ext cx="12192000" cy="4970591"/>
          </a:xfrm>
          <a:prstGeom prst="rect">
            <a:avLst/>
          </a:prstGeom>
          <a:noFill/>
        </p:spPr>
        <p:txBody>
          <a:bodyPr wrap="square" rtlCol="0">
            <a:spAutoFit/>
          </a:bodyPr>
          <a:lstStyle/>
          <a:p>
            <a:pPr algn="ctr">
              <a:spcAft>
                <a:spcPts val="600"/>
              </a:spcAft>
            </a:pPr>
            <a:r>
              <a:rPr lang="en-US" sz="4000" b="1" dirty="0">
                <a:solidFill>
                  <a:srgbClr val="005596"/>
                </a:solidFill>
              </a:rPr>
              <a:t>Motion to Adopt </a:t>
            </a:r>
            <a:br>
              <a:rPr lang="en-US" sz="4000" b="1" dirty="0">
                <a:solidFill>
                  <a:srgbClr val="005596"/>
                </a:solidFill>
              </a:rPr>
            </a:br>
            <a:r>
              <a:rPr lang="en-US" sz="4000" b="1" dirty="0">
                <a:solidFill>
                  <a:srgbClr val="005596"/>
                </a:solidFill>
              </a:rPr>
              <a:t>Resolutions</a:t>
            </a:r>
            <a:r>
              <a:rPr lang="en-US" sz="4000" dirty="0">
                <a:solidFill>
                  <a:srgbClr val="005596"/>
                </a:solidFill>
              </a:rPr>
              <a:t/>
            </a:r>
            <a:br>
              <a:rPr lang="en-US" sz="4000" dirty="0">
                <a:solidFill>
                  <a:srgbClr val="005596"/>
                </a:solidFill>
              </a:rPr>
            </a:br>
            <a:r>
              <a:rPr lang="en-US" sz="3200" dirty="0">
                <a:solidFill>
                  <a:srgbClr val="005596"/>
                </a:solidFill>
              </a:rPr>
              <a:t>Motion #19-XX: </a:t>
            </a:r>
            <a:r>
              <a:rPr lang="en-US" sz="3200" dirty="0">
                <a:solidFill>
                  <a:srgbClr val="000000"/>
                </a:solidFill>
                <a:latin typeface="-apple-system"/>
              </a:rPr>
              <a:t>Be it resolved that we as the LWVWA and associated local Leagues shall address climate change when opportunities are available. We shall be cognizant of our carbon footprint and when practical incorporate plans to minimize it in conducting events such as meetings and forums. Also, we shall consider the effect of the latest forecasts on climate change when analyzing issues and planning actions.</a:t>
            </a:r>
            <a:endParaRPr lang="en-US" sz="3200" dirty="0">
              <a:solidFill>
                <a:srgbClr val="005596"/>
              </a:solidFill>
            </a:endParaRPr>
          </a:p>
          <a:p>
            <a:pPr algn="ctr">
              <a:spcAft>
                <a:spcPts val="600"/>
              </a:spcAft>
            </a:pPr>
            <a:r>
              <a:rPr lang="en-US" sz="4000" dirty="0">
                <a:solidFill>
                  <a:srgbClr val="005596"/>
                </a:solidFill>
              </a:rPr>
              <a:t>—Resolutions Committee</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1"/>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3090409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138564"/>
            <a:ext cx="12192000" cy="4401205"/>
          </a:xfrm>
          <a:prstGeom prst="rect">
            <a:avLst/>
          </a:prstGeom>
          <a:noFill/>
        </p:spPr>
        <p:txBody>
          <a:bodyPr wrap="square" rtlCol="0">
            <a:spAutoFit/>
          </a:bodyPr>
          <a:lstStyle/>
          <a:p>
            <a:pPr algn="ctr">
              <a:spcAft>
                <a:spcPts val="600"/>
              </a:spcAft>
            </a:pPr>
            <a:r>
              <a:rPr lang="en-US" sz="4000" b="1" dirty="0">
                <a:solidFill>
                  <a:srgbClr val="005596"/>
                </a:solidFill>
              </a:rPr>
              <a:t>Motion to Adopt </a:t>
            </a:r>
            <a:br>
              <a:rPr lang="en-US" sz="4000" b="1" dirty="0">
                <a:solidFill>
                  <a:srgbClr val="005596"/>
                </a:solidFill>
              </a:rPr>
            </a:br>
            <a:r>
              <a:rPr lang="en-US" sz="4000" b="1" dirty="0">
                <a:solidFill>
                  <a:srgbClr val="005596"/>
                </a:solidFill>
              </a:rPr>
              <a:t>Resolutions</a:t>
            </a:r>
            <a:r>
              <a:rPr lang="en-US" sz="4000" dirty="0">
                <a:solidFill>
                  <a:srgbClr val="005596"/>
                </a:solidFill>
              </a:rPr>
              <a:t/>
            </a:r>
            <a:br>
              <a:rPr lang="en-US" sz="4000" dirty="0">
                <a:solidFill>
                  <a:srgbClr val="005596"/>
                </a:solidFill>
              </a:rPr>
            </a:br>
            <a:r>
              <a:rPr lang="en-US" sz="4000" dirty="0">
                <a:solidFill>
                  <a:srgbClr val="005596"/>
                </a:solidFill>
              </a:rPr>
              <a:t>Motion #19-XX: </a:t>
            </a:r>
            <a:r>
              <a:rPr lang="en-US" sz="4000" dirty="0">
                <a:solidFill>
                  <a:srgbClr val="000000"/>
                </a:solidFill>
                <a:latin typeface="-apple-system"/>
              </a:rPr>
              <a:t>Be it resolved that the LWVWA and local leagues advocate for fair and equal protection for property owners, and the LWVWA will ask each county league to respond to a questionnaire about the Board of Equalization for that county.</a:t>
            </a:r>
            <a:endParaRPr lang="en-US" sz="4000" dirty="0">
              <a:solidFill>
                <a:srgbClr val="005596"/>
              </a:solidFill>
            </a:endParaRP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1"/>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2808123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858666"/>
            <a:ext cx="12192000" cy="5750292"/>
          </a:xfrm>
          <a:prstGeom prst="rect">
            <a:avLst/>
          </a:prstGeom>
          <a:noFill/>
        </p:spPr>
        <p:txBody>
          <a:bodyPr wrap="square" rtlCol="0">
            <a:spAutoFit/>
          </a:bodyPr>
          <a:lstStyle/>
          <a:p>
            <a:pPr algn="ctr">
              <a:lnSpc>
                <a:spcPct val="150000"/>
              </a:lnSpc>
              <a:spcAft>
                <a:spcPts val="600"/>
              </a:spcAft>
            </a:pPr>
            <a:r>
              <a:rPr lang="en-US" sz="4800" b="1" dirty="0">
                <a:solidFill>
                  <a:srgbClr val="005596"/>
                </a:solidFill>
              </a:rPr>
              <a:t>Congratulations!</a:t>
            </a:r>
          </a:p>
          <a:p>
            <a:pPr algn="ctr">
              <a:spcAft>
                <a:spcPts val="800"/>
              </a:spcAft>
            </a:pPr>
            <a:r>
              <a:rPr lang="en-US" sz="2400" b="1" dirty="0">
                <a:solidFill>
                  <a:srgbClr val="005596"/>
                </a:solidFill>
              </a:rPr>
              <a:t>Community Connections Award</a:t>
            </a:r>
            <a:br>
              <a:rPr lang="en-US" sz="2400" b="1" dirty="0">
                <a:solidFill>
                  <a:srgbClr val="005596"/>
                </a:solidFill>
              </a:rPr>
            </a:br>
            <a:r>
              <a:rPr lang="en-US" sz="2400" dirty="0">
                <a:solidFill>
                  <a:srgbClr val="005596"/>
                </a:solidFill>
              </a:rPr>
              <a:t>LWV Bellingham-Whatcom for Every Vote Counts Project</a:t>
            </a:r>
          </a:p>
          <a:p>
            <a:pPr algn="ctr">
              <a:spcAft>
                <a:spcPts val="800"/>
              </a:spcAft>
            </a:pPr>
            <a:r>
              <a:rPr lang="en-US" sz="2400" b="1" dirty="0">
                <a:solidFill>
                  <a:srgbClr val="005596"/>
                </a:solidFill>
              </a:rPr>
              <a:t>Strengthening Democracy Award </a:t>
            </a:r>
            <a:br>
              <a:rPr lang="en-US" sz="2400" b="1" dirty="0">
                <a:solidFill>
                  <a:srgbClr val="005596"/>
                </a:solidFill>
              </a:rPr>
            </a:br>
            <a:r>
              <a:rPr lang="en-US" sz="2400" dirty="0">
                <a:solidFill>
                  <a:srgbClr val="005596"/>
                </a:solidFill>
              </a:rPr>
              <a:t>LWV Clallam County for Kids Voting Project</a:t>
            </a:r>
          </a:p>
          <a:p>
            <a:pPr algn="ctr">
              <a:spcAft>
                <a:spcPts val="800"/>
              </a:spcAft>
            </a:pPr>
            <a:r>
              <a:rPr lang="en-US" sz="2400" b="1" dirty="0">
                <a:solidFill>
                  <a:srgbClr val="005596"/>
                </a:solidFill>
              </a:rPr>
              <a:t>Effective Member Engagement and Recruitment Award</a:t>
            </a:r>
            <a:br>
              <a:rPr lang="en-US" sz="2400" b="1" dirty="0">
                <a:solidFill>
                  <a:srgbClr val="005596"/>
                </a:solidFill>
              </a:rPr>
            </a:br>
            <a:r>
              <a:rPr lang="en-US" sz="2400" dirty="0">
                <a:solidFill>
                  <a:srgbClr val="005596"/>
                </a:solidFill>
              </a:rPr>
              <a:t>LWV Thurston County for Coffee with the League Project</a:t>
            </a:r>
          </a:p>
          <a:p>
            <a:pPr algn="ctr">
              <a:spcAft>
                <a:spcPts val="800"/>
              </a:spcAft>
            </a:pPr>
            <a:r>
              <a:rPr lang="en-US" sz="2400" b="1" dirty="0">
                <a:solidFill>
                  <a:srgbClr val="005596"/>
                </a:solidFill>
              </a:rPr>
              <a:t>Dorothy Roberts Award</a:t>
            </a:r>
            <a:br>
              <a:rPr lang="en-US" sz="2400" b="1" dirty="0">
                <a:solidFill>
                  <a:srgbClr val="005596"/>
                </a:solidFill>
              </a:rPr>
            </a:br>
            <a:r>
              <a:rPr lang="en-US" sz="2400" dirty="0">
                <a:solidFill>
                  <a:srgbClr val="005596"/>
                </a:solidFill>
              </a:rPr>
              <a:t>Kathy Sakahara</a:t>
            </a:r>
          </a:p>
          <a:p>
            <a:pPr algn="ctr">
              <a:spcAft>
                <a:spcPts val="800"/>
              </a:spcAft>
            </a:pPr>
            <a:r>
              <a:rPr lang="en-US" sz="2400" b="1" dirty="0">
                <a:solidFill>
                  <a:srgbClr val="005596"/>
                </a:solidFill>
              </a:rPr>
              <a:t>Good Citizen Awards</a:t>
            </a:r>
            <a:br>
              <a:rPr lang="en-US" sz="2400" b="1" dirty="0">
                <a:solidFill>
                  <a:srgbClr val="005596"/>
                </a:solidFill>
              </a:rPr>
            </a:br>
            <a:r>
              <a:rPr lang="en-US" sz="2400" dirty="0">
                <a:solidFill>
                  <a:srgbClr val="005596"/>
                </a:solidFill>
              </a:rPr>
              <a:t>Nancy Pearson </a:t>
            </a:r>
            <a:br>
              <a:rPr lang="en-US" sz="2400" dirty="0">
                <a:solidFill>
                  <a:srgbClr val="005596"/>
                </a:solidFill>
              </a:rPr>
            </a:br>
            <a:r>
              <a:rPr lang="en-US" sz="2400" dirty="0">
                <a:solidFill>
                  <a:srgbClr val="005596"/>
                </a:solidFill>
              </a:rPr>
              <a:t>Larry </a:t>
            </a:r>
            <a:r>
              <a:rPr lang="en-US" sz="2400" dirty="0" err="1">
                <a:solidFill>
                  <a:srgbClr val="005596"/>
                </a:solidFill>
              </a:rPr>
              <a:t>Seaquist</a:t>
            </a:r>
            <a:endParaRPr lang="en-US" sz="2400" dirty="0">
              <a:solidFill>
                <a:srgbClr val="005596"/>
              </a:solidFill>
            </a:endParaRP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Tree>
    <p:extLst>
      <p:ext uri="{BB962C8B-B14F-4D97-AF65-F5344CB8AC3E}">
        <p14:creationId xmlns:p14="http://schemas.microsoft.com/office/powerpoint/2010/main" val="2940544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797784"/>
            <a:ext cx="12192000" cy="2139047"/>
          </a:xfrm>
          <a:prstGeom prst="rect">
            <a:avLst/>
          </a:prstGeom>
          <a:noFill/>
        </p:spPr>
        <p:txBody>
          <a:bodyPr wrap="square" rtlCol="0">
            <a:spAutoFit/>
          </a:bodyPr>
          <a:lstStyle/>
          <a:p>
            <a:pPr algn="ctr">
              <a:spcAft>
                <a:spcPts val="600"/>
              </a:spcAft>
            </a:pPr>
            <a:endParaRPr lang="en-US" sz="3200" dirty="0">
              <a:solidFill>
                <a:srgbClr val="005596"/>
              </a:solidFill>
            </a:endParaRPr>
          </a:p>
          <a:p>
            <a:pPr algn="ctr">
              <a:spcAft>
                <a:spcPts val="600"/>
              </a:spcAft>
            </a:pPr>
            <a:r>
              <a:rPr lang="en-US" sz="4800" dirty="0">
                <a:solidFill>
                  <a:srgbClr val="005596"/>
                </a:solidFill>
              </a:rPr>
              <a:t>Recognition and Thanks </a:t>
            </a:r>
            <a:br>
              <a:rPr lang="en-US" sz="4800" dirty="0">
                <a:solidFill>
                  <a:srgbClr val="005596"/>
                </a:solidFill>
              </a:rPr>
            </a:br>
            <a:r>
              <a:rPr lang="en-US" sz="4800" dirty="0">
                <a:solidFill>
                  <a:srgbClr val="005596"/>
                </a:solidFill>
              </a:rPr>
              <a:t>to Outgoing Board</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2656657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797784"/>
            <a:ext cx="12192000" cy="3323987"/>
          </a:xfrm>
          <a:prstGeom prst="rect">
            <a:avLst/>
          </a:prstGeom>
          <a:noFill/>
        </p:spPr>
        <p:txBody>
          <a:bodyPr wrap="square" rtlCol="0">
            <a:spAutoFit/>
          </a:bodyPr>
          <a:lstStyle/>
          <a:p>
            <a:pPr algn="ctr">
              <a:spcAft>
                <a:spcPts val="600"/>
              </a:spcAft>
            </a:pPr>
            <a:r>
              <a:rPr lang="en-US" sz="4000" b="1" dirty="0">
                <a:solidFill>
                  <a:srgbClr val="005596"/>
                </a:solidFill>
              </a:rPr>
              <a:t>Election of Officers, Directors, </a:t>
            </a:r>
            <a:br>
              <a:rPr lang="en-US" sz="4000" b="1" dirty="0">
                <a:solidFill>
                  <a:srgbClr val="005596"/>
                </a:solidFill>
              </a:rPr>
            </a:br>
            <a:r>
              <a:rPr lang="en-US" sz="4000" b="1" dirty="0">
                <a:solidFill>
                  <a:srgbClr val="005596"/>
                </a:solidFill>
              </a:rPr>
              <a:t>and Nominating Committee</a:t>
            </a:r>
          </a:p>
          <a:p>
            <a:pPr algn="ctr">
              <a:spcAft>
                <a:spcPts val="600"/>
              </a:spcAft>
            </a:pPr>
            <a:r>
              <a:rPr lang="en-US" sz="4000" dirty="0">
                <a:solidFill>
                  <a:srgbClr val="005596"/>
                </a:solidFill>
              </a:rPr>
              <a:t>Motion #19-10: I move to Elect Officers and Directors </a:t>
            </a:r>
            <a:br>
              <a:rPr lang="en-US" sz="4000" dirty="0">
                <a:solidFill>
                  <a:srgbClr val="005596"/>
                </a:solidFill>
              </a:rPr>
            </a:br>
            <a:r>
              <a:rPr lang="en-US" sz="4000" dirty="0">
                <a:solidFill>
                  <a:srgbClr val="005596"/>
                </a:solidFill>
              </a:rPr>
              <a:t>as listed on page 26 of the Convention Workbook.</a:t>
            </a:r>
          </a:p>
          <a:p>
            <a:pPr algn="ctr">
              <a:spcAft>
                <a:spcPts val="600"/>
              </a:spcAft>
            </a:pPr>
            <a:r>
              <a:rPr lang="en-US" sz="4000" dirty="0">
                <a:solidFill>
                  <a:srgbClr val="005596"/>
                </a:solidFill>
              </a:rPr>
              <a:t>—Kim Abel, Nominating Committee Chair</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149812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421265"/>
            <a:ext cx="12192000" cy="3939540"/>
          </a:xfrm>
          <a:prstGeom prst="rect">
            <a:avLst/>
          </a:prstGeom>
          <a:noFill/>
        </p:spPr>
        <p:txBody>
          <a:bodyPr wrap="square" rtlCol="0">
            <a:spAutoFit/>
          </a:bodyPr>
          <a:lstStyle/>
          <a:p>
            <a:pPr algn="ctr">
              <a:spcAft>
                <a:spcPts val="600"/>
              </a:spcAft>
            </a:pPr>
            <a:r>
              <a:rPr lang="en-US" sz="4000" b="1" dirty="0">
                <a:solidFill>
                  <a:srgbClr val="005596"/>
                </a:solidFill>
              </a:rPr>
              <a:t>Election of Officers, Directors, </a:t>
            </a:r>
            <a:br>
              <a:rPr lang="en-US" sz="4000" b="1" dirty="0">
                <a:solidFill>
                  <a:srgbClr val="005596"/>
                </a:solidFill>
              </a:rPr>
            </a:br>
            <a:r>
              <a:rPr lang="en-US" sz="4000" b="1" dirty="0">
                <a:solidFill>
                  <a:srgbClr val="005596"/>
                </a:solidFill>
              </a:rPr>
              <a:t>and Nominating Committee</a:t>
            </a:r>
          </a:p>
          <a:p>
            <a:pPr algn="ctr">
              <a:spcAft>
                <a:spcPts val="600"/>
              </a:spcAft>
            </a:pPr>
            <a:r>
              <a:rPr lang="en-US" sz="4000" dirty="0">
                <a:solidFill>
                  <a:srgbClr val="005596"/>
                </a:solidFill>
              </a:rPr>
              <a:t>Motion </a:t>
            </a:r>
            <a:r>
              <a:rPr lang="en-US" sz="4000">
                <a:solidFill>
                  <a:srgbClr val="005596"/>
                </a:solidFill>
              </a:rPr>
              <a:t>#19-11: </a:t>
            </a:r>
            <a:r>
              <a:rPr lang="en-US" sz="4000" dirty="0">
                <a:solidFill>
                  <a:srgbClr val="005596"/>
                </a:solidFill>
              </a:rPr>
              <a:t>I move to elect the </a:t>
            </a:r>
            <a:br>
              <a:rPr lang="en-US" sz="4000" dirty="0">
                <a:solidFill>
                  <a:srgbClr val="005596"/>
                </a:solidFill>
              </a:rPr>
            </a:br>
            <a:r>
              <a:rPr lang="en-US" sz="4000" dirty="0">
                <a:solidFill>
                  <a:srgbClr val="005596"/>
                </a:solidFill>
              </a:rPr>
              <a:t>Nominating Committee as listed on page 26 </a:t>
            </a:r>
            <a:br>
              <a:rPr lang="en-US" sz="4000" dirty="0">
                <a:solidFill>
                  <a:srgbClr val="005596"/>
                </a:solidFill>
              </a:rPr>
            </a:br>
            <a:r>
              <a:rPr lang="en-US" sz="4000" dirty="0">
                <a:solidFill>
                  <a:srgbClr val="005596"/>
                </a:solidFill>
              </a:rPr>
              <a:t>of the Convention Workbook.</a:t>
            </a:r>
          </a:p>
          <a:p>
            <a:pPr algn="ctr">
              <a:spcAft>
                <a:spcPts val="600"/>
              </a:spcAft>
            </a:pPr>
            <a:r>
              <a:rPr lang="en-US" sz="4000" dirty="0">
                <a:solidFill>
                  <a:srgbClr val="005596"/>
                </a:solidFill>
              </a:rPr>
              <a:t>—Kim Abel, Nominating Committee Chair</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2543292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797784"/>
            <a:ext cx="12192000" cy="2139047"/>
          </a:xfrm>
          <a:prstGeom prst="rect">
            <a:avLst/>
          </a:prstGeom>
          <a:noFill/>
        </p:spPr>
        <p:txBody>
          <a:bodyPr wrap="square" rtlCol="0">
            <a:spAutoFit/>
          </a:bodyPr>
          <a:lstStyle/>
          <a:p>
            <a:pPr algn="ctr">
              <a:spcAft>
                <a:spcPts val="600"/>
              </a:spcAft>
            </a:pPr>
            <a:endParaRPr lang="en-US" sz="3200" dirty="0">
              <a:solidFill>
                <a:srgbClr val="005596"/>
              </a:solidFill>
            </a:endParaRPr>
          </a:p>
          <a:p>
            <a:pPr algn="ctr">
              <a:spcAft>
                <a:spcPts val="600"/>
              </a:spcAft>
            </a:pPr>
            <a:r>
              <a:rPr lang="en-US" sz="4800" dirty="0">
                <a:solidFill>
                  <a:srgbClr val="005596"/>
                </a:solidFill>
              </a:rPr>
              <a:t>Introduction of Newly Elected Officers, </a:t>
            </a:r>
            <a:br>
              <a:rPr lang="en-US" sz="4800" dirty="0">
                <a:solidFill>
                  <a:srgbClr val="005596"/>
                </a:solidFill>
              </a:rPr>
            </a:br>
            <a:r>
              <a:rPr lang="en-US" sz="4800" dirty="0">
                <a:solidFill>
                  <a:srgbClr val="005596"/>
                </a:solidFill>
              </a:rPr>
              <a:t>Directors &amp; Nominating Committee</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4153655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797784"/>
            <a:ext cx="12192000" cy="2139047"/>
          </a:xfrm>
          <a:prstGeom prst="rect">
            <a:avLst/>
          </a:prstGeom>
          <a:noFill/>
        </p:spPr>
        <p:txBody>
          <a:bodyPr wrap="square" rtlCol="0">
            <a:spAutoFit/>
          </a:bodyPr>
          <a:lstStyle/>
          <a:p>
            <a:pPr algn="ctr">
              <a:spcAft>
                <a:spcPts val="600"/>
              </a:spcAft>
            </a:pPr>
            <a:endParaRPr lang="en-US" sz="3200" dirty="0">
              <a:solidFill>
                <a:srgbClr val="005596"/>
              </a:solidFill>
            </a:endParaRPr>
          </a:p>
          <a:p>
            <a:pPr algn="ctr">
              <a:spcAft>
                <a:spcPts val="600"/>
              </a:spcAft>
            </a:pPr>
            <a:r>
              <a:rPr lang="en-US" sz="4800" dirty="0">
                <a:solidFill>
                  <a:srgbClr val="005596"/>
                </a:solidFill>
              </a:rPr>
              <a:t>Direction </a:t>
            </a:r>
            <a:br>
              <a:rPr lang="en-US" sz="4800" dirty="0">
                <a:solidFill>
                  <a:srgbClr val="005596"/>
                </a:solidFill>
              </a:rPr>
            </a:br>
            <a:r>
              <a:rPr lang="en-US" sz="4800" dirty="0">
                <a:solidFill>
                  <a:srgbClr val="005596"/>
                </a:solidFill>
              </a:rPr>
              <a:t>to the Board</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2102785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563"/>
          <a:stretch/>
        </p:blipFill>
        <p:spPr>
          <a:xfrm>
            <a:off x="6689124" y="612239"/>
            <a:ext cx="5841616" cy="5709893"/>
          </a:xfrm>
          <a:prstGeom prst="rect">
            <a:avLst/>
          </a:prstGeom>
        </p:spPr>
      </p:pic>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1935892" y="1797784"/>
            <a:ext cx="10256108" cy="1400383"/>
          </a:xfrm>
          <a:prstGeom prst="rect">
            <a:avLst/>
          </a:prstGeom>
          <a:noFill/>
        </p:spPr>
        <p:txBody>
          <a:bodyPr wrap="square" rtlCol="0">
            <a:spAutoFit/>
          </a:bodyPr>
          <a:lstStyle/>
          <a:p>
            <a:pPr algn="ctr">
              <a:spcAft>
                <a:spcPts val="600"/>
              </a:spcAft>
            </a:pPr>
            <a:endParaRPr lang="en-US" sz="3200" dirty="0">
              <a:solidFill>
                <a:srgbClr val="005596"/>
              </a:solidFill>
            </a:endParaRPr>
          </a:p>
          <a:p>
            <a:pPr>
              <a:spcAft>
                <a:spcPts val="600"/>
              </a:spcAft>
            </a:pPr>
            <a:r>
              <a:rPr lang="en-US" sz="4800" dirty="0">
                <a:solidFill>
                  <a:srgbClr val="005596"/>
                </a:solidFill>
              </a:rPr>
              <a:t>Raffle Drawing</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3587185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797784"/>
            <a:ext cx="12192000" cy="2139047"/>
          </a:xfrm>
          <a:prstGeom prst="rect">
            <a:avLst/>
          </a:prstGeom>
          <a:noFill/>
        </p:spPr>
        <p:txBody>
          <a:bodyPr wrap="square" rtlCol="0">
            <a:spAutoFit/>
          </a:bodyPr>
          <a:lstStyle/>
          <a:p>
            <a:pPr algn="ctr">
              <a:spcAft>
                <a:spcPts val="600"/>
              </a:spcAft>
            </a:pPr>
            <a:endParaRPr lang="en-US" sz="3200" dirty="0">
              <a:solidFill>
                <a:srgbClr val="005596"/>
              </a:solidFill>
            </a:endParaRPr>
          </a:p>
          <a:p>
            <a:pPr algn="ctr">
              <a:spcAft>
                <a:spcPts val="600"/>
              </a:spcAft>
            </a:pPr>
            <a:r>
              <a:rPr lang="en-US" sz="4800" dirty="0">
                <a:solidFill>
                  <a:srgbClr val="005596"/>
                </a:solidFill>
              </a:rPr>
              <a:t>Invitation to Future Council </a:t>
            </a:r>
            <a:br>
              <a:rPr lang="en-US" sz="4800" dirty="0">
                <a:solidFill>
                  <a:srgbClr val="005596"/>
                </a:solidFill>
              </a:rPr>
            </a:br>
            <a:r>
              <a:rPr lang="en-US" sz="4800" dirty="0">
                <a:solidFill>
                  <a:srgbClr val="005596"/>
                </a:solidFill>
              </a:rPr>
              <a:t>and Convention</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348241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79160"/>
            <a:ext cx="12192000" cy="939113"/>
          </a:xfrm>
          <a:prstGeom prst="rect">
            <a:avLst/>
          </a:prstGeom>
          <a:solidFill>
            <a:srgbClr val="00559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134512"/>
            <a:ext cx="12192000" cy="3662541"/>
          </a:xfrm>
          <a:prstGeom prst="rect">
            <a:avLst/>
          </a:prstGeom>
          <a:noFill/>
        </p:spPr>
        <p:txBody>
          <a:bodyPr wrap="square" rtlCol="0">
            <a:spAutoFit/>
          </a:bodyPr>
          <a:lstStyle/>
          <a:p>
            <a:pPr marL="0" lvl="4" algn="ctr">
              <a:spcAft>
                <a:spcPts val="600"/>
              </a:spcAft>
            </a:pPr>
            <a:r>
              <a:rPr lang="en-US" sz="4800" b="1" dirty="0">
                <a:solidFill>
                  <a:schemeClr val="bg1"/>
                </a:solidFill>
              </a:rPr>
              <a:t>Goals &amp; Strategies-2017 </a:t>
            </a:r>
          </a:p>
          <a:p>
            <a:pPr lvl="6">
              <a:spcAft>
                <a:spcPts val="600"/>
              </a:spcAft>
            </a:pPr>
            <a:endParaRPr lang="en-US" sz="2000" dirty="0">
              <a:solidFill>
                <a:srgbClr val="BE0F34"/>
              </a:solidFill>
            </a:endParaRPr>
          </a:p>
          <a:p>
            <a:pPr lvl="6">
              <a:spcAft>
                <a:spcPts val="600"/>
              </a:spcAft>
            </a:pPr>
            <a:r>
              <a:rPr lang="en-US" sz="4800" dirty="0">
                <a:solidFill>
                  <a:srgbClr val="BE0F34"/>
                </a:solidFill>
              </a:rPr>
              <a:t>Increase League Impact</a:t>
            </a:r>
          </a:p>
          <a:p>
            <a:pPr lvl="6">
              <a:spcAft>
                <a:spcPts val="600"/>
              </a:spcAft>
            </a:pPr>
            <a:r>
              <a:rPr lang="en-US" sz="4800" dirty="0">
                <a:solidFill>
                  <a:srgbClr val="BE0F34"/>
                </a:solidFill>
              </a:rPr>
              <a:t>Facilitate Local League Work</a:t>
            </a:r>
          </a:p>
          <a:p>
            <a:pPr lvl="6">
              <a:spcAft>
                <a:spcPts val="600"/>
              </a:spcAft>
            </a:pPr>
            <a:r>
              <a:rPr lang="en-US" sz="4800" dirty="0">
                <a:solidFill>
                  <a:srgbClr val="BE0F34"/>
                </a:solidFill>
              </a:rPr>
              <a:t>Strengthen Organizational Capacity</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10284430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797784"/>
            <a:ext cx="12192000" cy="2139047"/>
          </a:xfrm>
          <a:prstGeom prst="rect">
            <a:avLst/>
          </a:prstGeom>
          <a:noFill/>
        </p:spPr>
        <p:txBody>
          <a:bodyPr wrap="square" rtlCol="0">
            <a:spAutoFit/>
          </a:bodyPr>
          <a:lstStyle/>
          <a:p>
            <a:pPr algn="ctr">
              <a:spcAft>
                <a:spcPts val="600"/>
              </a:spcAft>
            </a:pPr>
            <a:endParaRPr lang="en-US" sz="3200" dirty="0">
              <a:solidFill>
                <a:srgbClr val="005596"/>
              </a:solidFill>
            </a:endParaRPr>
          </a:p>
          <a:p>
            <a:pPr algn="ctr">
              <a:spcAft>
                <a:spcPts val="600"/>
              </a:spcAft>
            </a:pPr>
            <a:r>
              <a:rPr lang="en-US" sz="4800" dirty="0">
                <a:solidFill>
                  <a:srgbClr val="005596"/>
                </a:solidFill>
              </a:rPr>
              <a:t>Closing Remarks and</a:t>
            </a:r>
            <a:br>
              <a:rPr lang="en-US" sz="4800" dirty="0">
                <a:solidFill>
                  <a:srgbClr val="005596"/>
                </a:solidFill>
              </a:rPr>
            </a:br>
            <a:r>
              <a:rPr lang="en-US" sz="4800" dirty="0">
                <a:solidFill>
                  <a:srgbClr val="005596"/>
                </a:solidFill>
              </a:rPr>
              <a:t>Acknowledgements</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2427231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797784"/>
            <a:ext cx="12192000" cy="1400383"/>
          </a:xfrm>
          <a:prstGeom prst="rect">
            <a:avLst/>
          </a:prstGeom>
          <a:noFill/>
        </p:spPr>
        <p:txBody>
          <a:bodyPr wrap="square" rtlCol="0">
            <a:spAutoFit/>
          </a:bodyPr>
          <a:lstStyle/>
          <a:p>
            <a:pPr algn="ctr">
              <a:spcAft>
                <a:spcPts val="600"/>
              </a:spcAft>
            </a:pPr>
            <a:endParaRPr lang="en-US" sz="3200" dirty="0">
              <a:solidFill>
                <a:srgbClr val="005596"/>
              </a:solidFill>
            </a:endParaRPr>
          </a:p>
          <a:p>
            <a:pPr algn="ctr">
              <a:spcAft>
                <a:spcPts val="600"/>
              </a:spcAft>
            </a:pPr>
            <a:r>
              <a:rPr lang="en-US" sz="4800" dirty="0">
                <a:solidFill>
                  <a:srgbClr val="005596"/>
                </a:solidFill>
              </a:rPr>
              <a:t>Adjourn</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
        <p:nvSpPr>
          <p:cNvPr id="9" name="Rectangle 8"/>
          <p:cNvSpPr/>
          <p:nvPr/>
        </p:nvSpPr>
        <p:spPr>
          <a:xfrm>
            <a:off x="0" y="6058930"/>
            <a:ext cx="12192000" cy="799070"/>
          </a:xfrm>
          <a:prstGeom prst="rect">
            <a:avLst/>
          </a:prstGeom>
          <a:solidFill>
            <a:srgbClr val="BE0F3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ECA400"/>
                </a:solidFill>
                <a:sym typeface="Wingdings" panose="05000000000000000000" pitchFamily="2" charset="2"/>
              </a:rPr>
              <a:t> </a:t>
            </a:r>
            <a:r>
              <a:rPr lang="en-US" sz="3600" b="1" dirty="0"/>
              <a:t>Convention Business </a:t>
            </a:r>
            <a:r>
              <a:rPr lang="en-US" sz="3600" dirty="0">
                <a:solidFill>
                  <a:srgbClr val="ECA400"/>
                </a:solidFill>
                <a:sym typeface="Wingdings" panose="05000000000000000000" pitchFamily="2" charset="2"/>
              </a:rPr>
              <a:t></a:t>
            </a:r>
            <a:endParaRPr lang="en-US" sz="3600" b="1" dirty="0"/>
          </a:p>
        </p:txBody>
      </p:sp>
    </p:spTree>
    <p:extLst>
      <p:ext uri="{BB962C8B-B14F-4D97-AF65-F5344CB8AC3E}">
        <p14:creationId xmlns:p14="http://schemas.microsoft.com/office/powerpoint/2010/main" val="248886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332219"/>
            <a:ext cx="12192000" cy="4301177"/>
          </a:xfrm>
          <a:prstGeom prst="rect">
            <a:avLst/>
          </a:prstGeom>
          <a:noFill/>
        </p:spPr>
        <p:txBody>
          <a:bodyPr wrap="square" rtlCol="0">
            <a:spAutoFit/>
          </a:bodyPr>
          <a:lstStyle/>
          <a:p>
            <a:pPr lvl="4">
              <a:spcAft>
                <a:spcPts val="600"/>
              </a:spcAft>
            </a:pPr>
            <a:r>
              <a:rPr lang="en-US" sz="4000" b="1" dirty="0">
                <a:solidFill>
                  <a:srgbClr val="005596"/>
                </a:solidFill>
              </a:rPr>
              <a:t>Goals &amp; Strategies #1: </a:t>
            </a:r>
            <a:br>
              <a:rPr lang="en-US" sz="4000" b="1" dirty="0">
                <a:solidFill>
                  <a:srgbClr val="005596"/>
                </a:solidFill>
              </a:rPr>
            </a:br>
            <a:r>
              <a:rPr lang="en-US" sz="4800" dirty="0">
                <a:solidFill>
                  <a:srgbClr val="FF0000"/>
                </a:solidFill>
              </a:rPr>
              <a:t>Increase League Impact</a:t>
            </a:r>
          </a:p>
          <a:p>
            <a:pPr lvl="5">
              <a:spcAft>
                <a:spcPts val="300"/>
              </a:spcAft>
            </a:pPr>
            <a:r>
              <a:rPr lang="en-US" sz="2800" dirty="0">
                <a:solidFill>
                  <a:srgbClr val="005596"/>
                </a:solidFill>
              </a:rPr>
              <a:t>•	Develop a robust external League communication plan</a:t>
            </a:r>
          </a:p>
          <a:p>
            <a:pPr lvl="5">
              <a:spcAft>
                <a:spcPts val="300"/>
              </a:spcAft>
            </a:pPr>
            <a:r>
              <a:rPr lang="en-US" sz="2800" dirty="0">
                <a:solidFill>
                  <a:srgbClr val="005596"/>
                </a:solidFill>
              </a:rPr>
              <a:t>•	Increase civic and issue education</a:t>
            </a:r>
          </a:p>
          <a:p>
            <a:pPr lvl="5">
              <a:spcAft>
                <a:spcPts val="300"/>
              </a:spcAft>
            </a:pPr>
            <a:r>
              <a:rPr lang="en-US" sz="2800" dirty="0">
                <a:solidFill>
                  <a:srgbClr val="005596"/>
                </a:solidFill>
              </a:rPr>
              <a:t>•	Enhance voter services</a:t>
            </a:r>
          </a:p>
          <a:p>
            <a:pPr lvl="5">
              <a:spcAft>
                <a:spcPts val="300"/>
              </a:spcAft>
            </a:pPr>
            <a:r>
              <a:rPr lang="en-US" sz="2800" dirty="0">
                <a:solidFill>
                  <a:srgbClr val="005596"/>
                </a:solidFill>
              </a:rPr>
              <a:t>•	Enhance advocacy outcomes affecting public policy</a:t>
            </a:r>
          </a:p>
          <a:p>
            <a:pPr lvl="5">
              <a:spcAft>
                <a:spcPts val="300"/>
              </a:spcAft>
            </a:pPr>
            <a:r>
              <a:rPr lang="en-US" sz="2800" dirty="0">
                <a:solidFill>
                  <a:srgbClr val="005596"/>
                </a:solidFill>
              </a:rPr>
              <a:t>•	Motivate attitudes toward the value of civic involvement</a:t>
            </a:r>
          </a:p>
          <a:p>
            <a:pPr lvl="5">
              <a:spcAft>
                <a:spcPts val="300"/>
              </a:spcAft>
            </a:pPr>
            <a:r>
              <a:rPr lang="en-US" sz="2800" dirty="0">
                <a:solidFill>
                  <a:srgbClr val="005596"/>
                </a:solidFill>
              </a:rPr>
              <a:t>•	Build stronger relationships with League allies and partners</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Tree>
    <p:extLst>
      <p:ext uri="{BB962C8B-B14F-4D97-AF65-F5344CB8AC3E}">
        <p14:creationId xmlns:p14="http://schemas.microsoft.com/office/powerpoint/2010/main" val="4039507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0" y="1332219"/>
            <a:ext cx="12192000" cy="3670236"/>
          </a:xfrm>
          <a:prstGeom prst="rect">
            <a:avLst/>
          </a:prstGeom>
          <a:noFill/>
        </p:spPr>
        <p:txBody>
          <a:bodyPr wrap="square" rtlCol="0">
            <a:spAutoFit/>
          </a:bodyPr>
          <a:lstStyle/>
          <a:p>
            <a:pPr lvl="4">
              <a:spcAft>
                <a:spcPts val="600"/>
              </a:spcAft>
            </a:pPr>
            <a:r>
              <a:rPr lang="en-US" sz="4000" b="1" dirty="0">
                <a:solidFill>
                  <a:srgbClr val="005596"/>
                </a:solidFill>
              </a:rPr>
              <a:t>Goals &amp; Strategies #2: </a:t>
            </a:r>
            <a:br>
              <a:rPr lang="en-US" sz="4000" b="1" dirty="0">
                <a:solidFill>
                  <a:srgbClr val="005596"/>
                </a:solidFill>
              </a:rPr>
            </a:br>
            <a:r>
              <a:rPr lang="en-US" sz="4000" dirty="0">
                <a:solidFill>
                  <a:srgbClr val="FF0000"/>
                </a:solidFill>
              </a:rPr>
              <a:t>Facilitate Local League Work</a:t>
            </a:r>
          </a:p>
          <a:p>
            <a:pPr lvl="5">
              <a:spcAft>
                <a:spcPts val="300"/>
              </a:spcAft>
            </a:pPr>
            <a:r>
              <a:rPr lang="en-US" sz="2800" dirty="0">
                <a:solidFill>
                  <a:srgbClr val="005596"/>
                </a:solidFill>
              </a:rPr>
              <a:t>•	Help local Leagues increase membership and new leadership</a:t>
            </a:r>
          </a:p>
          <a:p>
            <a:pPr lvl="6" indent="-457200">
              <a:spcAft>
                <a:spcPts val="300"/>
              </a:spcAft>
            </a:pPr>
            <a:r>
              <a:rPr lang="en-US" sz="2800" dirty="0">
                <a:solidFill>
                  <a:srgbClr val="005596"/>
                </a:solidFill>
              </a:rPr>
              <a:t>•	</a:t>
            </a:r>
            <a:r>
              <a:rPr lang="en-US" sz="2800" dirty="0">
                <a:solidFill>
                  <a:srgbClr val="005596"/>
                </a:solidFill>
                <a:highlight>
                  <a:srgbClr val="FFFF00"/>
                </a:highlight>
              </a:rPr>
              <a:t>Increase diversity of ethnicity, age, gender and socio-economic status at all levels of League</a:t>
            </a:r>
          </a:p>
          <a:p>
            <a:pPr lvl="5">
              <a:spcAft>
                <a:spcPts val="300"/>
              </a:spcAft>
            </a:pPr>
            <a:r>
              <a:rPr lang="en-US" sz="2800" dirty="0">
                <a:solidFill>
                  <a:srgbClr val="005596"/>
                </a:solidFill>
              </a:rPr>
              <a:t>•	Support on-going training and exchange of ideas</a:t>
            </a:r>
          </a:p>
          <a:p>
            <a:pPr lvl="5">
              <a:spcAft>
                <a:spcPts val="300"/>
              </a:spcAft>
            </a:pPr>
            <a:r>
              <a:rPr lang="en-US" sz="2800" dirty="0">
                <a:solidFill>
                  <a:srgbClr val="005596"/>
                </a:solidFill>
              </a:rPr>
              <a:t>•	Support local League fund development</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Tree>
    <p:extLst>
      <p:ext uri="{BB962C8B-B14F-4D97-AF65-F5344CB8AC3E}">
        <p14:creationId xmlns:p14="http://schemas.microsoft.com/office/powerpoint/2010/main" val="1895536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1" y="1031006"/>
            <a:ext cx="12373233" cy="5039841"/>
          </a:xfrm>
          <a:prstGeom prst="rect">
            <a:avLst/>
          </a:prstGeom>
          <a:noFill/>
        </p:spPr>
        <p:txBody>
          <a:bodyPr wrap="square" rtlCol="0">
            <a:spAutoFit/>
          </a:bodyPr>
          <a:lstStyle/>
          <a:p>
            <a:pPr lvl="4">
              <a:spcAft>
                <a:spcPts val="600"/>
              </a:spcAft>
            </a:pPr>
            <a:r>
              <a:rPr lang="en-US" sz="4000" b="1" dirty="0">
                <a:solidFill>
                  <a:srgbClr val="005596"/>
                </a:solidFill>
              </a:rPr>
              <a:t>Goals &amp; Strategies #3: </a:t>
            </a:r>
            <a:br>
              <a:rPr lang="en-US" sz="4000" b="1" dirty="0">
                <a:solidFill>
                  <a:srgbClr val="005596"/>
                </a:solidFill>
              </a:rPr>
            </a:br>
            <a:r>
              <a:rPr lang="en-US" sz="4000" dirty="0">
                <a:solidFill>
                  <a:srgbClr val="FF0000"/>
                </a:solidFill>
              </a:rPr>
              <a:t>Strengthen Organizational Capacity</a:t>
            </a:r>
          </a:p>
          <a:p>
            <a:pPr lvl="5" indent="-457200">
              <a:spcAft>
                <a:spcPts val="300"/>
              </a:spcAft>
            </a:pPr>
            <a:r>
              <a:rPr lang="en-US" sz="2800" dirty="0">
                <a:solidFill>
                  <a:srgbClr val="005596"/>
                </a:solidFill>
              </a:rPr>
              <a:t>•	Consider reorganization of the LWVWA non-profit structure</a:t>
            </a:r>
          </a:p>
          <a:p>
            <a:pPr lvl="5" indent="-457200">
              <a:spcAft>
                <a:spcPts val="300"/>
              </a:spcAft>
            </a:pPr>
            <a:r>
              <a:rPr lang="en-US" sz="2800" dirty="0">
                <a:solidFill>
                  <a:srgbClr val="005596"/>
                </a:solidFill>
              </a:rPr>
              <a:t>•	Hire additional staff</a:t>
            </a:r>
          </a:p>
          <a:p>
            <a:pPr lvl="5" indent="-457200">
              <a:spcAft>
                <a:spcPts val="300"/>
              </a:spcAft>
            </a:pPr>
            <a:r>
              <a:rPr lang="en-US" sz="2800" dirty="0">
                <a:solidFill>
                  <a:srgbClr val="005596"/>
                </a:solidFill>
              </a:rPr>
              <a:t>•	Develop necessary funding to achieve League goals</a:t>
            </a:r>
          </a:p>
          <a:p>
            <a:pPr lvl="5" indent="-457200">
              <a:spcAft>
                <a:spcPts val="300"/>
              </a:spcAft>
            </a:pPr>
            <a:r>
              <a:rPr lang="en-US" sz="2800" dirty="0">
                <a:solidFill>
                  <a:srgbClr val="005596"/>
                </a:solidFill>
              </a:rPr>
              <a:t>•	Invest in technical support needed to support state and local Leagues</a:t>
            </a:r>
          </a:p>
          <a:p>
            <a:pPr lvl="5" indent="-457200">
              <a:spcAft>
                <a:spcPts val="300"/>
              </a:spcAft>
            </a:pPr>
            <a:r>
              <a:rPr lang="en-US" sz="2800" dirty="0">
                <a:solidFill>
                  <a:srgbClr val="005596"/>
                </a:solidFill>
              </a:rPr>
              <a:t>•	Develop and implement short- and long-term communication plans</a:t>
            </a:r>
          </a:p>
          <a:p>
            <a:pPr lvl="5" indent="-457200">
              <a:spcAft>
                <a:spcPts val="300"/>
              </a:spcAft>
            </a:pPr>
            <a:r>
              <a:rPr lang="en-US" sz="2800" dirty="0">
                <a:solidFill>
                  <a:srgbClr val="005596"/>
                </a:solidFill>
              </a:rPr>
              <a:t>•	Establish policies and procedures needed to assure organizational effectiveness and continuity</a:t>
            </a:r>
          </a:p>
        </p:txBody>
      </p:sp>
      <p:sp>
        <p:nvSpPr>
          <p:cNvPr id="10" name="TextBox 9"/>
          <p:cNvSpPr txBox="1"/>
          <p:nvPr/>
        </p:nvSpPr>
        <p:spPr>
          <a:xfrm>
            <a:off x="9242854" y="76369"/>
            <a:ext cx="3130379" cy="646331"/>
          </a:xfrm>
          <a:prstGeom prst="rect">
            <a:avLst/>
          </a:prstGeom>
          <a:noFill/>
        </p:spPr>
        <p:txBody>
          <a:bodyPr wrap="square" rtlCol="0">
            <a:spAutoFit/>
          </a:bodyPr>
          <a:lstStyle/>
          <a:p>
            <a:r>
              <a:rPr lang="en-US" sz="3600" dirty="0">
                <a:solidFill>
                  <a:schemeClr val="bg1"/>
                </a:solidFill>
              </a:rPr>
              <a:t>#LWVWA2019</a:t>
            </a:r>
          </a:p>
        </p:txBody>
      </p:sp>
    </p:spTree>
    <p:extLst>
      <p:ext uri="{BB962C8B-B14F-4D97-AF65-F5344CB8AC3E}">
        <p14:creationId xmlns:p14="http://schemas.microsoft.com/office/powerpoint/2010/main" val="853650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32CED3-6BA3-4D41-8974-0EDE374A9717}"/>
              </a:ext>
            </a:extLst>
          </p:cNvPr>
          <p:cNvSpPr>
            <a:spLocks noGrp="1"/>
          </p:cNvSpPr>
          <p:nvPr>
            <p:ph type="title"/>
          </p:nvPr>
        </p:nvSpPr>
        <p:spPr>
          <a:xfrm>
            <a:off x="1676400" y="844079"/>
            <a:ext cx="10515600" cy="1325563"/>
          </a:xfrm>
        </p:spPr>
        <p:txBody>
          <a:bodyPr>
            <a:normAutofit/>
          </a:bodyPr>
          <a:lstStyle/>
          <a:p>
            <a:r>
              <a:rPr lang="en-US" sz="4000" dirty="0">
                <a:latin typeface="+mn-lt"/>
              </a:rPr>
              <a:t>LWVUS Transformation Roadmap – June 2018</a:t>
            </a:r>
          </a:p>
        </p:txBody>
      </p:sp>
      <p:sp>
        <p:nvSpPr>
          <p:cNvPr id="4" name="Rounded Rectangle 8">
            <a:extLst>
              <a:ext uri="{FF2B5EF4-FFF2-40B4-BE49-F238E27FC236}">
                <a16:creationId xmlns:a16="http://schemas.microsoft.com/office/drawing/2014/main" xmlns="" id="{F5960EB0-8972-AF48-B11D-DC93D8DFBB84}"/>
              </a:ext>
            </a:extLst>
          </p:cNvPr>
          <p:cNvSpPr/>
          <p:nvPr/>
        </p:nvSpPr>
        <p:spPr>
          <a:xfrm>
            <a:off x="6625093" y="4326259"/>
            <a:ext cx="3420836" cy="1915885"/>
          </a:xfrm>
          <a:prstGeom prst="roundRect">
            <a:avLst/>
          </a:prstGeom>
          <a:solidFill>
            <a:srgbClr val="521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t>CULTURE</a:t>
            </a:r>
          </a:p>
        </p:txBody>
      </p:sp>
      <p:sp>
        <p:nvSpPr>
          <p:cNvPr id="5" name="Rounded Rectangle 9">
            <a:extLst>
              <a:ext uri="{FF2B5EF4-FFF2-40B4-BE49-F238E27FC236}">
                <a16:creationId xmlns:a16="http://schemas.microsoft.com/office/drawing/2014/main" xmlns="" id="{C226A2D5-2754-2546-B67F-2E6232596BCA}"/>
              </a:ext>
            </a:extLst>
          </p:cNvPr>
          <p:cNvSpPr/>
          <p:nvPr/>
        </p:nvSpPr>
        <p:spPr>
          <a:xfrm>
            <a:off x="2207244" y="2212734"/>
            <a:ext cx="3420836" cy="1915885"/>
          </a:xfrm>
          <a:prstGeom prst="roundRect">
            <a:avLst/>
          </a:prstGeom>
          <a:solidFill>
            <a:srgbClr val="521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t>FOCUS</a:t>
            </a:r>
          </a:p>
        </p:txBody>
      </p:sp>
      <p:sp>
        <p:nvSpPr>
          <p:cNvPr id="6" name="Rounded Rectangle 10">
            <a:extLst>
              <a:ext uri="{FF2B5EF4-FFF2-40B4-BE49-F238E27FC236}">
                <a16:creationId xmlns:a16="http://schemas.microsoft.com/office/drawing/2014/main" xmlns="" id="{C15CC2FD-BAA0-9141-924E-3AF167DD90AE}"/>
              </a:ext>
            </a:extLst>
          </p:cNvPr>
          <p:cNvSpPr/>
          <p:nvPr/>
        </p:nvSpPr>
        <p:spPr>
          <a:xfrm>
            <a:off x="2207244" y="4326259"/>
            <a:ext cx="3420836" cy="1915885"/>
          </a:xfrm>
          <a:prstGeom prst="roundRect">
            <a:avLst/>
          </a:prstGeom>
          <a:solidFill>
            <a:srgbClr val="521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t>CAPACITY</a:t>
            </a:r>
          </a:p>
        </p:txBody>
      </p:sp>
      <p:sp>
        <p:nvSpPr>
          <p:cNvPr id="7" name="Rounded Rectangle 11">
            <a:extLst>
              <a:ext uri="{FF2B5EF4-FFF2-40B4-BE49-F238E27FC236}">
                <a16:creationId xmlns:a16="http://schemas.microsoft.com/office/drawing/2014/main" xmlns="" id="{978AD1A3-A9AC-D144-ABDA-91BB38A5AD94}"/>
              </a:ext>
            </a:extLst>
          </p:cNvPr>
          <p:cNvSpPr/>
          <p:nvPr/>
        </p:nvSpPr>
        <p:spPr>
          <a:xfrm>
            <a:off x="6687237" y="2212734"/>
            <a:ext cx="3420836" cy="1915885"/>
          </a:xfrm>
          <a:prstGeom prst="roundRect">
            <a:avLst/>
          </a:prstGeom>
          <a:solidFill>
            <a:srgbClr val="521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t>HEALTH OF NETWORK</a:t>
            </a:r>
          </a:p>
        </p:txBody>
      </p:sp>
      <p:sp>
        <p:nvSpPr>
          <p:cNvPr id="8" name="Rectangle 7"/>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68112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FD26BA81-986F-4610-9773-FAD165937749}"/>
              </a:ext>
            </a:extLst>
          </p:cNvPr>
          <p:cNvGrpSpPr/>
          <p:nvPr/>
        </p:nvGrpSpPr>
        <p:grpSpPr>
          <a:xfrm>
            <a:off x="1302611" y="930876"/>
            <a:ext cx="9586778" cy="5707646"/>
            <a:chOff x="124053" y="300352"/>
            <a:chExt cx="9074727" cy="6338170"/>
          </a:xfrm>
        </p:grpSpPr>
        <p:sp>
          <p:nvSpPr>
            <p:cNvPr id="2" name="Oval 1">
              <a:extLst>
                <a:ext uri="{FF2B5EF4-FFF2-40B4-BE49-F238E27FC236}">
                  <a16:creationId xmlns:a16="http://schemas.microsoft.com/office/drawing/2014/main" xmlns="" id="{5366440A-8D39-4F7E-B307-DB5D8F03B829}"/>
                </a:ext>
              </a:extLst>
            </p:cNvPr>
            <p:cNvSpPr/>
            <p:nvPr/>
          </p:nvSpPr>
          <p:spPr>
            <a:xfrm>
              <a:off x="124053" y="300352"/>
              <a:ext cx="9074727" cy="633817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AC052F2A-37BF-4611-A6DE-C1A338A38741}"/>
                </a:ext>
              </a:extLst>
            </p:cNvPr>
            <p:cNvSpPr txBox="1"/>
            <p:nvPr/>
          </p:nvSpPr>
          <p:spPr>
            <a:xfrm rot="19793069">
              <a:off x="1072850" y="1485701"/>
              <a:ext cx="2175164" cy="677108"/>
            </a:xfrm>
            <a:prstGeom prst="rect">
              <a:avLst/>
            </a:prstGeom>
            <a:solidFill>
              <a:srgbClr val="CCFFFF"/>
            </a:solidFill>
          </p:spPr>
          <p:txBody>
            <a:bodyPr wrap="square" rtlCol="0">
              <a:spAutoFit/>
            </a:bodyPr>
            <a:lstStyle/>
            <a:p>
              <a:r>
                <a:rPr lang="en-US" sz="3800" dirty="0"/>
                <a:t>Culture</a:t>
              </a:r>
            </a:p>
          </p:txBody>
        </p:sp>
        <p:sp>
          <p:nvSpPr>
            <p:cNvPr id="4" name="TextBox 3">
              <a:extLst>
                <a:ext uri="{FF2B5EF4-FFF2-40B4-BE49-F238E27FC236}">
                  <a16:creationId xmlns:a16="http://schemas.microsoft.com/office/drawing/2014/main" xmlns="" id="{50D43AEA-DA73-4978-A340-F742A1E56101}"/>
                </a:ext>
              </a:extLst>
            </p:cNvPr>
            <p:cNvSpPr txBox="1"/>
            <p:nvPr/>
          </p:nvSpPr>
          <p:spPr>
            <a:xfrm rot="1834118">
              <a:off x="6420125" y="1491771"/>
              <a:ext cx="2175164" cy="677108"/>
            </a:xfrm>
            <a:prstGeom prst="rect">
              <a:avLst/>
            </a:prstGeom>
            <a:solidFill>
              <a:srgbClr val="CCFFFF"/>
            </a:solidFill>
          </p:spPr>
          <p:txBody>
            <a:bodyPr wrap="square" rtlCol="0">
              <a:spAutoFit/>
            </a:bodyPr>
            <a:lstStyle/>
            <a:p>
              <a:r>
                <a:rPr lang="en-US" sz="3800" dirty="0"/>
                <a:t>Culture</a:t>
              </a:r>
            </a:p>
          </p:txBody>
        </p:sp>
      </p:grpSp>
      <p:sp>
        <p:nvSpPr>
          <p:cNvPr id="5" name="Freeform: Shape 4">
            <a:extLst>
              <a:ext uri="{FF2B5EF4-FFF2-40B4-BE49-F238E27FC236}">
                <a16:creationId xmlns:a16="http://schemas.microsoft.com/office/drawing/2014/main" xmlns="" id="{8BF92219-27DA-4C24-827B-1BD91ADCAF6E}"/>
              </a:ext>
            </a:extLst>
          </p:cNvPr>
          <p:cNvSpPr/>
          <p:nvPr/>
        </p:nvSpPr>
        <p:spPr>
          <a:xfrm>
            <a:off x="4397610" y="1038981"/>
            <a:ext cx="3429649" cy="2923504"/>
          </a:xfrm>
          <a:custGeom>
            <a:avLst/>
            <a:gdLst>
              <a:gd name="connsiteX0" fmla="*/ 0 w 3385443"/>
              <a:gd name="connsiteY0" fmla="*/ 1692722 h 3385443"/>
              <a:gd name="connsiteX1" fmla="*/ 1692722 w 3385443"/>
              <a:gd name="connsiteY1" fmla="*/ 0 h 3385443"/>
              <a:gd name="connsiteX2" fmla="*/ 3385444 w 3385443"/>
              <a:gd name="connsiteY2" fmla="*/ 1692722 h 3385443"/>
              <a:gd name="connsiteX3" fmla="*/ 1692722 w 3385443"/>
              <a:gd name="connsiteY3" fmla="*/ 3385444 h 3385443"/>
              <a:gd name="connsiteX4" fmla="*/ 0 w 3385443"/>
              <a:gd name="connsiteY4" fmla="*/ 1692722 h 338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5443" h="3385443">
                <a:moveTo>
                  <a:pt x="0" y="1692722"/>
                </a:moveTo>
                <a:cubicBezTo>
                  <a:pt x="0" y="757857"/>
                  <a:pt x="757857" y="0"/>
                  <a:pt x="1692722" y="0"/>
                </a:cubicBezTo>
                <a:cubicBezTo>
                  <a:pt x="2627587" y="0"/>
                  <a:pt x="3385444" y="757857"/>
                  <a:pt x="3385444" y="1692722"/>
                </a:cubicBezTo>
                <a:cubicBezTo>
                  <a:pt x="3385444" y="2627587"/>
                  <a:pt x="2627587" y="3385444"/>
                  <a:pt x="1692722" y="3385444"/>
                </a:cubicBezTo>
                <a:cubicBezTo>
                  <a:pt x="757857" y="3385444"/>
                  <a:pt x="0" y="2627587"/>
                  <a:pt x="0" y="1692722"/>
                </a:cubicBezTo>
                <a:close/>
              </a:path>
            </a:pathLst>
          </a:cu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51393" tIns="592453" rIns="451392" bIns="1269541" numCol="1" spcCol="1270" anchor="ctr" anchorCtr="0">
            <a:noAutofit/>
          </a:bodyPr>
          <a:lstStyle/>
          <a:p>
            <a:pPr algn="ctr" defTabSz="1689100">
              <a:lnSpc>
                <a:spcPct val="90000"/>
              </a:lnSpc>
              <a:spcBef>
                <a:spcPct val="0"/>
              </a:spcBef>
              <a:spcAft>
                <a:spcPct val="35000"/>
              </a:spcAft>
            </a:pPr>
            <a:r>
              <a:rPr lang="en-US" sz="3800" dirty="0"/>
              <a:t>Strategic Focus</a:t>
            </a:r>
          </a:p>
        </p:txBody>
      </p:sp>
      <p:sp>
        <p:nvSpPr>
          <p:cNvPr id="6" name="Freeform: Shape 5">
            <a:extLst>
              <a:ext uri="{FF2B5EF4-FFF2-40B4-BE49-F238E27FC236}">
                <a16:creationId xmlns:a16="http://schemas.microsoft.com/office/drawing/2014/main" xmlns="" id="{F5E08EA3-A13A-4E34-B6CD-CFF925B11774}"/>
              </a:ext>
            </a:extLst>
          </p:cNvPr>
          <p:cNvSpPr/>
          <p:nvPr/>
        </p:nvSpPr>
        <p:spPr>
          <a:xfrm>
            <a:off x="2998703" y="3109105"/>
            <a:ext cx="3429649" cy="2923504"/>
          </a:xfrm>
          <a:custGeom>
            <a:avLst/>
            <a:gdLst>
              <a:gd name="connsiteX0" fmla="*/ 0 w 3385443"/>
              <a:gd name="connsiteY0" fmla="*/ 1692722 h 3385443"/>
              <a:gd name="connsiteX1" fmla="*/ 1692722 w 3385443"/>
              <a:gd name="connsiteY1" fmla="*/ 0 h 3385443"/>
              <a:gd name="connsiteX2" fmla="*/ 3385444 w 3385443"/>
              <a:gd name="connsiteY2" fmla="*/ 1692722 h 3385443"/>
              <a:gd name="connsiteX3" fmla="*/ 1692722 w 3385443"/>
              <a:gd name="connsiteY3" fmla="*/ 3385444 h 3385443"/>
              <a:gd name="connsiteX4" fmla="*/ 0 w 3385443"/>
              <a:gd name="connsiteY4" fmla="*/ 1692722 h 338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5443" h="3385443">
                <a:moveTo>
                  <a:pt x="0" y="1692722"/>
                </a:moveTo>
                <a:cubicBezTo>
                  <a:pt x="0" y="757857"/>
                  <a:pt x="757857" y="0"/>
                  <a:pt x="1692722" y="0"/>
                </a:cubicBezTo>
                <a:cubicBezTo>
                  <a:pt x="2627587" y="0"/>
                  <a:pt x="3385444" y="757857"/>
                  <a:pt x="3385444" y="1692722"/>
                </a:cubicBezTo>
                <a:cubicBezTo>
                  <a:pt x="3385444" y="2627587"/>
                  <a:pt x="2627587" y="3385444"/>
                  <a:pt x="1692722" y="3385444"/>
                </a:cubicBezTo>
                <a:cubicBezTo>
                  <a:pt x="757857" y="3385444"/>
                  <a:pt x="0" y="2627587"/>
                  <a:pt x="0" y="1692722"/>
                </a:cubicBezTo>
                <a:close/>
              </a:path>
            </a:pathLst>
          </a:custGeom>
          <a:solidFill>
            <a:srgbClr val="37E93B">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8796" tIns="874573" rIns="1035381" bIns="648877" numCol="1" spcCol="1270" anchor="ctr" anchorCtr="0">
            <a:noAutofit/>
          </a:bodyPr>
          <a:lstStyle/>
          <a:p>
            <a:pPr algn="ctr" defTabSz="1689100">
              <a:lnSpc>
                <a:spcPct val="90000"/>
              </a:lnSpc>
              <a:spcBef>
                <a:spcPct val="0"/>
              </a:spcBef>
              <a:spcAft>
                <a:spcPct val="35000"/>
              </a:spcAft>
            </a:pPr>
            <a:r>
              <a:rPr lang="en-US" sz="3800" dirty="0"/>
              <a:t>Healthy Network</a:t>
            </a:r>
          </a:p>
        </p:txBody>
      </p:sp>
      <p:sp>
        <p:nvSpPr>
          <p:cNvPr id="7" name="Freeform: Shape 6">
            <a:extLst>
              <a:ext uri="{FF2B5EF4-FFF2-40B4-BE49-F238E27FC236}">
                <a16:creationId xmlns:a16="http://schemas.microsoft.com/office/drawing/2014/main" xmlns="" id="{F5661219-9EB1-4005-8C64-7A748206BB61}"/>
              </a:ext>
            </a:extLst>
          </p:cNvPr>
          <p:cNvSpPr/>
          <p:nvPr/>
        </p:nvSpPr>
        <p:spPr>
          <a:xfrm>
            <a:off x="5580764" y="3124739"/>
            <a:ext cx="3618735" cy="2923504"/>
          </a:xfrm>
          <a:custGeom>
            <a:avLst/>
            <a:gdLst>
              <a:gd name="connsiteX0" fmla="*/ 0 w 3385443"/>
              <a:gd name="connsiteY0" fmla="*/ 1692722 h 3385443"/>
              <a:gd name="connsiteX1" fmla="*/ 1692722 w 3385443"/>
              <a:gd name="connsiteY1" fmla="*/ 0 h 3385443"/>
              <a:gd name="connsiteX2" fmla="*/ 3385444 w 3385443"/>
              <a:gd name="connsiteY2" fmla="*/ 1692722 h 3385443"/>
              <a:gd name="connsiteX3" fmla="*/ 1692722 w 3385443"/>
              <a:gd name="connsiteY3" fmla="*/ 3385444 h 3385443"/>
              <a:gd name="connsiteX4" fmla="*/ 0 w 3385443"/>
              <a:gd name="connsiteY4" fmla="*/ 1692722 h 338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5443" h="3385443">
                <a:moveTo>
                  <a:pt x="0" y="1692722"/>
                </a:moveTo>
                <a:cubicBezTo>
                  <a:pt x="0" y="757857"/>
                  <a:pt x="757857" y="0"/>
                  <a:pt x="1692722" y="0"/>
                </a:cubicBezTo>
                <a:cubicBezTo>
                  <a:pt x="2627587" y="0"/>
                  <a:pt x="3385444" y="757857"/>
                  <a:pt x="3385444" y="1692722"/>
                </a:cubicBezTo>
                <a:cubicBezTo>
                  <a:pt x="3385444" y="2627587"/>
                  <a:pt x="2627587" y="3385444"/>
                  <a:pt x="1692722" y="3385444"/>
                </a:cubicBezTo>
                <a:cubicBezTo>
                  <a:pt x="757857" y="3385444"/>
                  <a:pt x="0" y="2627587"/>
                  <a:pt x="0" y="1692722"/>
                </a:cubicBezTo>
                <a:close/>
              </a:path>
            </a:pathLst>
          </a:custGeom>
          <a:solidFill>
            <a:srgbClr val="D533C2">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35381" tIns="874573" rIns="318796" bIns="648877" numCol="1" spcCol="1270" anchor="ctr" anchorCtr="0">
            <a:noAutofit/>
          </a:bodyPr>
          <a:lstStyle/>
          <a:p>
            <a:pPr algn="ctr" defTabSz="1689100">
              <a:lnSpc>
                <a:spcPct val="90000"/>
              </a:lnSpc>
              <a:spcBef>
                <a:spcPct val="0"/>
              </a:spcBef>
              <a:spcAft>
                <a:spcPct val="35000"/>
              </a:spcAft>
            </a:pPr>
            <a:r>
              <a:rPr lang="en-US" sz="3800" dirty="0"/>
              <a:t>Capacity/</a:t>
            </a:r>
          </a:p>
          <a:p>
            <a:pPr algn="ctr" defTabSz="1689100">
              <a:lnSpc>
                <a:spcPct val="90000"/>
              </a:lnSpc>
              <a:spcBef>
                <a:spcPct val="0"/>
              </a:spcBef>
              <a:spcAft>
                <a:spcPct val="35000"/>
              </a:spcAft>
            </a:pPr>
            <a:r>
              <a:rPr lang="en-US" sz="3800" dirty="0"/>
              <a:t>Resources</a:t>
            </a:r>
          </a:p>
        </p:txBody>
      </p:sp>
      <p:sp>
        <p:nvSpPr>
          <p:cNvPr id="9" name="Rectangle 8"/>
          <p:cNvSpPr/>
          <p:nvPr/>
        </p:nvSpPr>
        <p:spPr>
          <a:xfrm>
            <a:off x="0" y="0"/>
            <a:ext cx="12192000" cy="799070"/>
          </a:xfrm>
          <a:prstGeom prst="rect">
            <a:avLst/>
          </a:prstGeom>
          <a:solidFill>
            <a:srgbClr val="BE0F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0"/>
            <a:r>
              <a:rPr lang="en-US" sz="3600" b="1" dirty="0"/>
              <a:t>Plenary Session IV</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1" y="0"/>
            <a:ext cx="1312768" cy="24548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237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TotalTime>
  <Words>1204</Words>
  <Application>Microsoft Office PowerPoint</Application>
  <PresentationFormat>Widescreen</PresentationFormat>
  <Paragraphs>378</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-apple-system</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LWVUS Transformation Roadmap – June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League of Women Voters of Washington Education Fund</dc:creator>
  <cp:lastModifiedBy>League of Women Voters of Washington Education Fund</cp:lastModifiedBy>
  <cp:revision>112</cp:revision>
  <dcterms:created xsi:type="dcterms:W3CDTF">2019-05-21T20:07:23Z</dcterms:created>
  <dcterms:modified xsi:type="dcterms:W3CDTF">2019-06-10T21:39:53Z</dcterms:modified>
</cp:coreProperties>
</file>