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6" r:id="rId1"/>
  </p:sldMasterIdLst>
  <p:notesMasterIdLst>
    <p:notesMasterId r:id="rId21"/>
  </p:notesMasterIdLst>
  <p:handoutMasterIdLst>
    <p:handoutMasterId r:id="rId22"/>
  </p:handoutMasterIdLst>
  <p:sldIdLst>
    <p:sldId id="517" r:id="rId2"/>
    <p:sldId id="606" r:id="rId3"/>
    <p:sldId id="614" r:id="rId4"/>
    <p:sldId id="603" r:id="rId5"/>
    <p:sldId id="608" r:id="rId6"/>
    <p:sldId id="612" r:id="rId7"/>
    <p:sldId id="610" r:id="rId8"/>
    <p:sldId id="616" r:id="rId9"/>
    <p:sldId id="607" r:id="rId10"/>
    <p:sldId id="560" r:id="rId11"/>
    <p:sldId id="615" r:id="rId12"/>
    <p:sldId id="609" r:id="rId13"/>
    <p:sldId id="523" r:id="rId14"/>
    <p:sldId id="539" r:id="rId15"/>
    <p:sldId id="540" r:id="rId16"/>
    <p:sldId id="541" r:id="rId17"/>
    <p:sldId id="605" r:id="rId18"/>
    <p:sldId id="592" r:id="rId19"/>
    <p:sldId id="593" r:id="rId2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7F4"/>
    <a:srgbClr val="00AB9F"/>
    <a:srgbClr val="5FB7E5"/>
    <a:srgbClr val="F0CB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72831" autoAdjust="0"/>
  </p:normalViewPr>
  <p:slideViewPr>
    <p:cSldViewPr snapToGrid="0" snapToObjects="1">
      <p:cViewPr>
        <p:scale>
          <a:sx n="60" d="100"/>
          <a:sy n="60" d="100"/>
        </p:scale>
        <p:origin x="152" y="392"/>
      </p:cViewPr>
      <p:guideLst>
        <p:guide orient="horz" pos="2160"/>
        <p:guide pos="3792"/>
      </p:guideLst>
    </p:cSldViewPr>
  </p:slideViewPr>
  <p:notesTextViewPr>
    <p:cViewPr>
      <p:scale>
        <a:sx n="100" d="100"/>
        <a:sy n="100" d="100"/>
      </p:scale>
      <p:origin x="0" y="0"/>
    </p:cViewPr>
  </p:notesTextViewPr>
  <p:sorterViewPr>
    <p:cViewPr>
      <p:scale>
        <a:sx n="82" d="100"/>
        <a:sy n="82" d="100"/>
      </p:scale>
      <p:origin x="0" y="0"/>
    </p:cViewPr>
  </p:sorterViewPr>
  <p:notesViewPr>
    <p:cSldViewPr snapToGrid="0" snapToObjects="1" showGuides="1">
      <p:cViewPr>
        <p:scale>
          <a:sx n="90" d="100"/>
          <a:sy n="90" d="100"/>
        </p:scale>
        <p:origin x="2486" y="-485"/>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302" tIns="46151" rIns="92302" bIns="46151" rtlCol="0"/>
          <a:lstStyle>
            <a:lvl1pPr algn="r">
              <a:defRPr sz="1200"/>
            </a:lvl1pPr>
          </a:lstStyle>
          <a:p>
            <a:fld id="{1273628C-9B99-0A45-A2F0-800E3CDBDEDB}" type="datetimeFigureOut">
              <a:rPr lang="en-US" smtClean="0"/>
              <a:t>5/1/20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2" tIns="46151" rIns="92302" bIns="46151" rtlCol="0" anchor="b"/>
          <a:lstStyle>
            <a:lvl1pPr algn="r">
              <a:defRPr sz="1200"/>
            </a:lvl1pPr>
          </a:lstStyle>
          <a:p>
            <a:fld id="{D31BB3FB-8B4B-6042-B2D2-F380CB39FFD3}" type="slidenum">
              <a:rPr lang="en-US" smtClean="0"/>
              <a:t>‹#›</a:t>
            </a:fld>
            <a:endParaRPr lang="en-US"/>
          </a:p>
        </p:txBody>
      </p:sp>
    </p:spTree>
    <p:extLst>
      <p:ext uri="{BB962C8B-B14F-4D97-AF65-F5344CB8AC3E}">
        <p14:creationId xmlns:p14="http://schemas.microsoft.com/office/powerpoint/2010/main" val="808983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019AB0A0-940A-E94B-A972-BEE68714F70D}" type="datetimeFigureOut">
              <a:rPr lang="en-US" smtClean="0"/>
              <a:t>5/1/20</a:t>
            </a:fld>
            <a:endParaRPr lang="en-US"/>
          </a:p>
        </p:txBody>
      </p:sp>
      <p:sp>
        <p:nvSpPr>
          <p:cNvPr id="4" name="Slide Image Placeholder 3"/>
          <p:cNvSpPr>
            <a:spLocks noGrp="1" noRot="1" noChangeAspect="1"/>
          </p:cNvSpPr>
          <p:nvPr>
            <p:ph type="sldImg" idx="2"/>
          </p:nvPr>
        </p:nvSpPr>
        <p:spPr>
          <a:xfrm>
            <a:off x="330200" y="698500"/>
            <a:ext cx="6197600"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29AC367C-D2AE-074E-8441-9F2631729974}" type="slidenum">
              <a:rPr lang="en-US" smtClean="0"/>
              <a:t>‹#›</a:t>
            </a:fld>
            <a:endParaRPr lang="en-US"/>
          </a:p>
        </p:txBody>
      </p:sp>
    </p:spTree>
    <p:extLst>
      <p:ext uri="{BB962C8B-B14F-4D97-AF65-F5344CB8AC3E}">
        <p14:creationId xmlns:p14="http://schemas.microsoft.com/office/powerpoint/2010/main" val="417791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dirty="0"/>
              <a:t>Join us in our effort to create People-Powered</a:t>
            </a:r>
            <a:r>
              <a:rPr lang="en-US" baseline="0" dirty="0"/>
              <a:t> Fair Maps in Washington State! Today’s presentation is an ask of your League. We</a:t>
            </a:r>
            <a:r>
              <a:rPr lang="en-US" dirty="0"/>
              <a:t> invite you to join our national effort by agreeing to hold a Speak Up School in your County. What is a Speak Up School? We’ll give you all the details, but let’s start with some background.</a:t>
            </a:r>
          </a:p>
          <a:p>
            <a:pPr marL="261948" indent="-261948">
              <a:spcBef>
                <a:spcPts val="573"/>
              </a:spcBef>
              <a:buFont typeface="+mj-lt"/>
              <a:buAutoNum type="arabicPeriod"/>
            </a:pPr>
            <a:r>
              <a:rPr lang="en-US" dirty="0"/>
              <a:t>The 2020 Census drives</a:t>
            </a:r>
            <a:r>
              <a:rPr lang="en-US" baseline="0" dirty="0"/>
              <a:t> a full review of our state districting maps. </a:t>
            </a:r>
          </a:p>
          <a:p>
            <a:pPr marL="261948" indent="-261948">
              <a:spcBef>
                <a:spcPts val="573"/>
              </a:spcBef>
              <a:buFont typeface="+mj-lt"/>
              <a:buAutoNum type="arabicPeriod"/>
            </a:pPr>
            <a:r>
              <a:rPr lang="en-US" dirty="0"/>
              <a:t>Redistricting sets representation for the next 10 years by</a:t>
            </a:r>
            <a:r>
              <a:rPr lang="en-US" baseline="0" dirty="0"/>
              <a:t> defining </a:t>
            </a:r>
            <a:r>
              <a:rPr lang="en-US" u="sng" baseline="0" dirty="0"/>
              <a:t>your</a:t>
            </a:r>
            <a:r>
              <a:rPr lang="en-US" baseline="0" dirty="0"/>
              <a:t> State and Federal voting districts</a:t>
            </a:r>
            <a:r>
              <a:rPr lang="en-US" dirty="0"/>
              <a:t>.</a:t>
            </a:r>
          </a:p>
          <a:p>
            <a:pPr marL="261948" indent="-261948">
              <a:spcBef>
                <a:spcPts val="573"/>
              </a:spcBef>
              <a:buFont typeface="+mj-lt"/>
              <a:buAutoNum type="arabicPeriod"/>
            </a:pPr>
            <a:r>
              <a:rPr lang="en-US" dirty="0"/>
              <a:t>Fair redistricting affects our ability to address </a:t>
            </a:r>
            <a:r>
              <a:rPr lang="en-US" u="sng" dirty="0"/>
              <a:t>every other issue</a:t>
            </a:r>
            <a:r>
              <a:rPr lang="en-US" dirty="0"/>
              <a:t>. </a:t>
            </a:r>
          </a:p>
          <a:p>
            <a:pPr marL="261948" indent="-261948">
              <a:spcBef>
                <a:spcPts val="573"/>
              </a:spcBef>
              <a:buFont typeface="+mj-lt"/>
              <a:buAutoNum type="arabicPeriod"/>
            </a:pPr>
            <a:r>
              <a:rPr lang="en-US" dirty="0"/>
              <a:t>Washington State has been a leader in redistricting reform for 90 years. Our process is commission–based and encourages public input.</a:t>
            </a:r>
          </a:p>
          <a:p>
            <a:pPr marL="261948" indent="-261948">
              <a:spcBef>
                <a:spcPts val="573"/>
              </a:spcBef>
              <a:buFont typeface="+mj-lt"/>
              <a:buAutoNum type="arabicPeriod"/>
            </a:pPr>
            <a:r>
              <a:rPr lang="en-US" dirty="0"/>
              <a:t>Our commission is good. It needs updating.</a:t>
            </a:r>
          </a:p>
          <a:p>
            <a:pPr lvl="1" indent="-261948">
              <a:buFont typeface="Arial" panose="020B0604020202020204" pitchFamily="34" charset="0"/>
              <a:buChar char="•"/>
            </a:pPr>
            <a:r>
              <a:rPr lang="en-US" dirty="0"/>
              <a:t>It can be more effective and transparent. Incorporate more public input!</a:t>
            </a:r>
          </a:p>
          <a:p>
            <a:pPr lvl="1" indent="-261948">
              <a:buFont typeface="Arial" panose="020B0604020202020204" pitchFamily="34" charset="0"/>
              <a:buChar char="•"/>
            </a:pPr>
            <a:r>
              <a:rPr lang="en-US" dirty="0"/>
              <a:t>Long term goal: Add citizen commissioners who represent diverse communities</a:t>
            </a:r>
          </a:p>
          <a:p>
            <a:pPr marL="261948" indent="-261948">
              <a:spcBef>
                <a:spcPts val="573"/>
              </a:spcBef>
              <a:buFont typeface="+mj-lt"/>
              <a:buAutoNum type="arabicPeriod"/>
            </a:pPr>
            <a:r>
              <a:rPr lang="en-US" dirty="0"/>
              <a:t>We are partnering with the LWVUS 50-state grassroots effort for People Powered Fair Maps </a:t>
            </a:r>
          </a:p>
          <a:p>
            <a:endParaRPr lang="en-US" sz="1000" dirty="0"/>
          </a:p>
        </p:txBody>
      </p:sp>
      <p:sp>
        <p:nvSpPr>
          <p:cNvPr id="4" name="Slide Number Placeholder 3"/>
          <p:cNvSpPr>
            <a:spLocks noGrp="1"/>
          </p:cNvSpPr>
          <p:nvPr>
            <p:ph type="sldNum" sz="quarter" idx="10"/>
          </p:nvPr>
        </p:nvSpPr>
        <p:spPr/>
        <p:txBody>
          <a:bodyPr/>
          <a:lstStyle/>
          <a:p>
            <a:fld id="{29AC367C-D2AE-074E-8441-9F2631729974}" type="slidenum">
              <a:rPr lang="en-US" smtClean="0"/>
              <a:t>1</a:t>
            </a:fld>
            <a:endParaRPr lang="en-US"/>
          </a:p>
        </p:txBody>
      </p:sp>
    </p:spTree>
    <p:extLst>
      <p:ext uri="{BB962C8B-B14F-4D97-AF65-F5344CB8AC3E}">
        <p14:creationId xmlns:p14="http://schemas.microsoft.com/office/powerpoint/2010/main" val="197068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pPr marL="461509" indent="-461509">
              <a:buFont typeface="+mj-lt"/>
              <a:buAutoNum type="arabicPeriod"/>
            </a:pPr>
            <a:r>
              <a:rPr lang="en-US" dirty="0"/>
              <a:t>What question do you have about the process and/or timeline?</a:t>
            </a:r>
          </a:p>
          <a:p>
            <a:pPr marL="461509" indent="-461509">
              <a:buFont typeface="+mj-lt"/>
              <a:buAutoNum type="arabicPeriod"/>
            </a:pPr>
            <a:r>
              <a:rPr lang="en-US" dirty="0"/>
              <a:t>Will you host a school?</a:t>
            </a:r>
          </a:p>
          <a:p>
            <a:pPr marL="461509" indent="-461509">
              <a:buFont typeface="+mj-lt"/>
              <a:buAutoNum type="arabicPeriod"/>
            </a:pPr>
            <a:r>
              <a:rPr lang="en-US" dirty="0"/>
              <a:t>Will you send 2-4 members to a Train the Trainer Session?</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10</a:t>
            </a:fld>
            <a:endParaRPr lang="en-US"/>
          </a:p>
        </p:txBody>
      </p:sp>
    </p:spTree>
    <p:extLst>
      <p:ext uri="{BB962C8B-B14F-4D97-AF65-F5344CB8AC3E}">
        <p14:creationId xmlns:p14="http://schemas.microsoft.com/office/powerpoint/2010/main" val="109603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lead in this</a:t>
            </a:r>
            <a:r>
              <a:rPr lang="en-US" baseline="0" dirty="0"/>
              <a:t> effort is Alison </a:t>
            </a:r>
            <a:r>
              <a:rPr lang="en-US" baseline="0" dirty="0" err="1"/>
              <a:t>McCaffree</a:t>
            </a:r>
            <a:r>
              <a:rPr lang="en-US" baseline="0" dirty="0"/>
              <a:t>. You can contact her with additional questions, or to commit to holding a school.</a:t>
            </a:r>
          </a:p>
          <a:p>
            <a:endParaRPr lang="en-US" baseline="0" dirty="0"/>
          </a:p>
          <a:p>
            <a:r>
              <a:rPr lang="en-US" baseline="0" dirty="0"/>
              <a:t>However, our preferred general address for questions about this project is </a:t>
            </a:r>
            <a:r>
              <a:rPr lang="en-US" sz="1300" b="1" dirty="0"/>
              <a:t>speakupschool@lwvwa.org</a:t>
            </a:r>
            <a:r>
              <a:rPr lang="en-US" baseline="0" dirty="0"/>
              <a:t>.</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11</a:t>
            </a:fld>
            <a:endParaRPr lang="en-US"/>
          </a:p>
        </p:txBody>
      </p:sp>
    </p:spTree>
    <p:extLst>
      <p:ext uri="{BB962C8B-B14F-4D97-AF65-F5344CB8AC3E}">
        <p14:creationId xmlns:p14="http://schemas.microsoft.com/office/powerpoint/2010/main" val="244239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12</a:t>
            </a:fld>
            <a:endParaRPr lang="en-US"/>
          </a:p>
        </p:txBody>
      </p:sp>
    </p:spTree>
    <p:extLst>
      <p:ext uri="{BB962C8B-B14F-4D97-AF65-F5344CB8AC3E}">
        <p14:creationId xmlns:p14="http://schemas.microsoft.com/office/powerpoint/2010/main" val="1719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b="1" dirty="0"/>
              <a:t>Allocate representation</a:t>
            </a:r>
          </a:p>
          <a:p>
            <a:pPr lvl="1"/>
            <a:r>
              <a:rPr lang="en-US" sz="1000" dirty="0"/>
              <a:t>U. S House of Representatives</a:t>
            </a:r>
          </a:p>
          <a:p>
            <a:pPr lvl="1"/>
            <a:r>
              <a:rPr lang="en-US" sz="1000" dirty="0"/>
              <a:t>State Legislative Districts</a:t>
            </a:r>
          </a:p>
          <a:p>
            <a:pPr lvl="1"/>
            <a:r>
              <a:rPr lang="en-US" sz="1000" dirty="0"/>
              <a:t>Local Governments with Districts</a:t>
            </a:r>
          </a:p>
          <a:p>
            <a:r>
              <a:rPr lang="en-US" sz="1000" b="1" dirty="0"/>
              <a:t>Allocate $675 Billion in federal programs (2015)</a:t>
            </a:r>
          </a:p>
          <a:p>
            <a:pPr lvl="2"/>
            <a:r>
              <a:rPr lang="en-US" sz="1000" dirty="0"/>
              <a:t>Medical Assistance ($311B)</a:t>
            </a:r>
          </a:p>
          <a:p>
            <a:pPr lvl="2"/>
            <a:r>
              <a:rPr lang="en-US" sz="1000" dirty="0"/>
              <a:t>Supplemental Nutrition “SNAP” ($71B)</a:t>
            </a:r>
          </a:p>
          <a:p>
            <a:pPr lvl="2"/>
            <a:r>
              <a:rPr lang="en-US" sz="1000" dirty="0"/>
              <a:t>Medicare Part B ($70B)</a:t>
            </a:r>
          </a:p>
          <a:p>
            <a:pPr lvl="2"/>
            <a:r>
              <a:rPr lang="en-US" sz="1000" dirty="0"/>
              <a:t>Highway Planning and Construction ($38B)</a:t>
            </a:r>
          </a:p>
          <a:p>
            <a:pPr lvl="2"/>
            <a:r>
              <a:rPr lang="en-US" sz="1000" dirty="0"/>
              <a:t>Federal Pell Grant Program ($30B)</a:t>
            </a:r>
          </a:p>
          <a:p>
            <a:r>
              <a:rPr lang="en-US" sz="1000" b="1" dirty="0"/>
              <a:t>Research and Decide Critical Questions</a:t>
            </a:r>
          </a:p>
          <a:p>
            <a:pPr lvl="1"/>
            <a:r>
              <a:rPr lang="en-US" sz="1000" dirty="0"/>
              <a:t>Businesses – Ex: Where does Walmart put its next store?</a:t>
            </a:r>
          </a:p>
          <a:p>
            <a:pPr lvl="1"/>
            <a:r>
              <a:rPr lang="en-US" sz="1000" dirty="0"/>
              <a:t>Nonprofits – Ex: Where to have services</a:t>
            </a:r>
          </a:p>
          <a:p>
            <a:pPr lvl="1"/>
            <a:r>
              <a:rPr lang="en-US" sz="1000" dirty="0"/>
              <a:t>Universities – Population Shifts</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13</a:t>
            </a:fld>
            <a:endParaRPr lang="en-US"/>
          </a:p>
        </p:txBody>
      </p:sp>
    </p:spTree>
    <p:extLst>
      <p:ext uri="{BB962C8B-B14F-4D97-AF65-F5344CB8AC3E}">
        <p14:creationId xmlns:p14="http://schemas.microsoft.com/office/powerpoint/2010/main" val="148905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Constitution Article I, Section 4  “The times, places and manner of holding elections for Senators and Representatives shall be prescribed in each state by the Legislature thereof, but the congress may at any time by Law make or alter such Regulations, except as to the Places of choosing Senators”</a:t>
            </a:r>
          </a:p>
          <a:p>
            <a:endParaRPr lang="en-US" sz="800" dirty="0"/>
          </a:p>
          <a:p>
            <a:r>
              <a:rPr lang="en-US" sz="1000" dirty="0"/>
              <a:t>LWV pushing for Commission in WA since 1930, finally in 1983. </a:t>
            </a:r>
          </a:p>
          <a:p>
            <a:endParaRPr lang="en-US" sz="800" dirty="0"/>
          </a:p>
          <a:p>
            <a:r>
              <a:rPr lang="en-US" sz="1000" dirty="0"/>
              <a:t>Arizona State legislature </a:t>
            </a:r>
            <a:r>
              <a:rPr lang="en-US" sz="1000" dirty="0" err="1"/>
              <a:t>vs</a:t>
            </a:r>
            <a:r>
              <a:rPr lang="en-US" sz="1000" dirty="0"/>
              <a:t> Arizona State Commission</a:t>
            </a:r>
          </a:p>
          <a:p>
            <a:pPr marL="173066" indent="-173066">
              <a:buFontTx/>
              <a:buChar char="-"/>
            </a:pPr>
            <a:r>
              <a:rPr lang="en-US" sz="1000" dirty="0"/>
              <a:t>Commission created by initiative</a:t>
            </a:r>
          </a:p>
          <a:p>
            <a:pPr marL="173066" indent="-173066">
              <a:buFontTx/>
              <a:buChar char="-"/>
            </a:pPr>
            <a:r>
              <a:rPr lang="en-US" sz="1000" dirty="0"/>
              <a:t>Republicans in Leg sued - saying it was unconstitutional</a:t>
            </a:r>
          </a:p>
          <a:p>
            <a:pPr marL="173066" indent="-173066">
              <a:buFontTx/>
              <a:buChar char="-"/>
            </a:pPr>
            <a:r>
              <a:rPr lang="en-US" sz="1000" dirty="0"/>
              <a:t>2017 Federal courts decided commission was constitutional and the maps stand</a:t>
            </a:r>
          </a:p>
          <a:p>
            <a:pPr marL="173066" indent="-173066">
              <a:buFontTx/>
              <a:buChar char="-"/>
            </a:pPr>
            <a:endParaRPr lang="en-US" sz="800" dirty="0"/>
          </a:p>
          <a:p>
            <a:pPr marL="173066" indent="-173066">
              <a:buFontTx/>
              <a:buChar char="-"/>
            </a:pPr>
            <a:r>
              <a:rPr lang="en-US" sz="1000" dirty="0"/>
              <a:t>California also created by Initiative – 2008 to do Legislature and Tax Board, then in 2010 added Congressional. </a:t>
            </a:r>
          </a:p>
          <a:p>
            <a:pPr marL="173066" indent="-173066">
              <a:buFontTx/>
              <a:buChar char="-"/>
            </a:pPr>
            <a:endParaRPr lang="en-US" sz="800" dirty="0"/>
          </a:p>
          <a:p>
            <a:pPr marL="173066" indent="-173066">
              <a:buFontTx/>
              <a:buChar char="-"/>
            </a:pPr>
            <a:r>
              <a:rPr lang="en-US" sz="1000" dirty="0"/>
              <a:t>Others with commission: Washington, Idaho, Montana, Alaska, (independent) Hawaii (political)</a:t>
            </a:r>
          </a:p>
        </p:txBody>
      </p:sp>
      <p:sp>
        <p:nvSpPr>
          <p:cNvPr id="4" name="Slide Number Placeholder 3"/>
          <p:cNvSpPr>
            <a:spLocks noGrp="1"/>
          </p:cNvSpPr>
          <p:nvPr>
            <p:ph type="sldNum" sz="quarter" idx="10"/>
          </p:nvPr>
        </p:nvSpPr>
        <p:spPr/>
        <p:txBody>
          <a:bodyPr/>
          <a:lstStyle/>
          <a:p>
            <a:fld id="{29AC367C-D2AE-074E-8441-9F2631729974}" type="slidenum">
              <a:rPr lang="en-US" smtClean="0"/>
              <a:t>14</a:t>
            </a:fld>
            <a:endParaRPr lang="en-US"/>
          </a:p>
        </p:txBody>
      </p:sp>
    </p:spTree>
    <p:extLst>
      <p:ext uri="{BB962C8B-B14F-4D97-AF65-F5344CB8AC3E}">
        <p14:creationId xmlns:p14="http://schemas.microsoft.com/office/powerpoint/2010/main" val="287588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Five-member independent commission, </a:t>
            </a:r>
            <a:r>
              <a:rPr lang="en-US" sz="1000" b="1" dirty="0"/>
              <a:t>requires 3 of 4 voting members </a:t>
            </a:r>
            <a:r>
              <a:rPr lang="en-US" sz="1000" dirty="0"/>
              <a:t>to pass. </a:t>
            </a:r>
          </a:p>
          <a:p>
            <a:r>
              <a:rPr lang="en-US" sz="1000" dirty="0"/>
              <a:t>Established by constitutional amendment in 1983.</a:t>
            </a:r>
          </a:p>
          <a:p>
            <a:r>
              <a:rPr lang="en-US" sz="1000" dirty="0"/>
              <a:t>The majority and minority leaders of the Washington State Senate and Washington House each appoint one registered</a:t>
            </a:r>
          </a:p>
          <a:p>
            <a:pPr lvl="1"/>
            <a:r>
              <a:rPr lang="en-US" sz="1000" dirty="0"/>
              <a:t>No elected officials or party officers in prior two-year period</a:t>
            </a:r>
          </a:p>
          <a:p>
            <a:pPr lvl="1"/>
            <a:r>
              <a:rPr lang="en-US" sz="1000" dirty="0"/>
              <a:t>No registered lobbyists within the past year  </a:t>
            </a:r>
          </a:p>
          <a:p>
            <a:r>
              <a:rPr lang="en-US" sz="1000" dirty="0"/>
              <a:t>Commission's chair:</a:t>
            </a:r>
          </a:p>
          <a:p>
            <a:pPr lvl="1"/>
            <a:r>
              <a:rPr lang="en-US" sz="1000" b="1" dirty="0"/>
              <a:t>Non-voting </a:t>
            </a:r>
            <a:r>
              <a:rPr lang="en-US" sz="1000" dirty="0"/>
              <a:t>member, non-partisan</a:t>
            </a:r>
          </a:p>
          <a:p>
            <a:pPr lvl="1"/>
            <a:r>
              <a:rPr lang="en-US" sz="1000" dirty="0"/>
              <a:t>Appointed by four other commissioners</a:t>
            </a:r>
          </a:p>
          <a:p>
            <a:pPr lvl="1"/>
            <a:r>
              <a:rPr lang="en-US" sz="1000" dirty="0"/>
              <a:t>In the event that the four voting commissioners cannot agree on a chair, the Washington Supreme Court must appoint one.</a:t>
            </a:r>
          </a:p>
          <a:p>
            <a:r>
              <a:rPr lang="en-US" sz="1000" dirty="0"/>
              <a:t>Legislature </a:t>
            </a:r>
            <a:r>
              <a:rPr lang="en-US" sz="1000" b="1" dirty="0"/>
              <a:t>has 30 days </a:t>
            </a:r>
            <a:r>
              <a:rPr lang="en-US" sz="1000" dirty="0"/>
              <a:t>to amend the commission's maps by </a:t>
            </a:r>
            <a:r>
              <a:rPr lang="en-US" sz="1000" b="1" dirty="0"/>
              <a:t>a two-thirds vote </a:t>
            </a:r>
            <a:r>
              <a:rPr lang="en-US" sz="1000" dirty="0"/>
              <a:t>in each chamber, can only </a:t>
            </a:r>
            <a:r>
              <a:rPr lang="en-US" sz="1000" b="1" dirty="0"/>
              <a:t>affect less then 2% </a:t>
            </a:r>
            <a:r>
              <a:rPr lang="en-US" sz="1000" dirty="0"/>
              <a:t>of district</a:t>
            </a:r>
          </a:p>
          <a:p>
            <a:endParaRPr lang="en-US" sz="1000" dirty="0"/>
          </a:p>
          <a:p>
            <a:pPr defTabSz="461509">
              <a:defRPr/>
            </a:pPr>
            <a:r>
              <a:rPr lang="en-US" sz="1000" dirty="0"/>
              <a:t>Chair: Laura Powell – chemist, corporate and federal </a:t>
            </a:r>
            <a:r>
              <a:rPr lang="en-US" sz="1000" dirty="0" err="1"/>
              <a:t>gov</a:t>
            </a:r>
            <a:r>
              <a:rPr lang="en-US" sz="1000" dirty="0"/>
              <a:t> experience, from Tri Cities. </a:t>
            </a:r>
          </a:p>
          <a:p>
            <a:pPr defTabSz="461509">
              <a:defRPr/>
            </a:pPr>
            <a:r>
              <a:rPr lang="en-US" sz="1000" dirty="0"/>
              <a:t>Sen Rep: Slade Gorton – lawyer,, state house representative </a:t>
            </a:r>
            <a:r>
              <a:rPr lang="en-US" sz="1000" dirty="0" err="1"/>
              <a:t>AG,congress</a:t>
            </a:r>
            <a:r>
              <a:rPr lang="en-US" sz="1000" dirty="0"/>
              <a:t> senator</a:t>
            </a:r>
          </a:p>
          <a:p>
            <a:pPr defTabSz="461509">
              <a:defRPr/>
            </a:pPr>
            <a:r>
              <a:rPr lang="en-US" sz="1000" dirty="0"/>
              <a:t>Sen – Dems: Tim </a:t>
            </a:r>
            <a:r>
              <a:rPr lang="en-US" sz="1000" dirty="0" err="1"/>
              <a:t>Ceis</a:t>
            </a:r>
            <a:r>
              <a:rPr lang="en-US" sz="1000" dirty="0"/>
              <a:t> – lawyer, chief of staff position at city and county, </a:t>
            </a:r>
          </a:p>
          <a:p>
            <a:pPr defTabSz="461509">
              <a:defRPr/>
            </a:pPr>
            <a:r>
              <a:rPr lang="en-US" sz="1000" dirty="0"/>
              <a:t>House Rep: Tom Huff – Sears exec – Retail, former House Representative</a:t>
            </a:r>
          </a:p>
          <a:p>
            <a:pPr defTabSz="461509">
              <a:defRPr/>
            </a:pPr>
            <a:r>
              <a:rPr lang="en-US" sz="1000" dirty="0"/>
              <a:t>House Dems: Dean Foster, - chief clerk, </a:t>
            </a:r>
            <a:r>
              <a:rPr lang="en-US" sz="1000" dirty="0" err="1"/>
              <a:t>gov</a:t>
            </a:r>
            <a:r>
              <a:rPr lang="en-US" sz="1000" dirty="0"/>
              <a:t> </a:t>
            </a:r>
            <a:r>
              <a:rPr lang="en-US" sz="1000" dirty="0" err="1"/>
              <a:t>Gardners</a:t>
            </a:r>
            <a:r>
              <a:rPr lang="en-US" sz="1000" dirty="0"/>
              <a:t> chief of staff, served on 2001 commission</a:t>
            </a:r>
          </a:p>
          <a:p>
            <a:endParaRPr lang="en-US" sz="1000" dirty="0"/>
          </a:p>
          <a:p>
            <a:r>
              <a:rPr lang="en-US" sz="1000" dirty="0"/>
              <a:t>Douglas Johnson, a redistricting expert and founder of the National Demographics Corporation, says “they’re pretty clearly better than the legislatures have been at taking the politics out.” Though legislatures are loath to cede power, several states have discussed the idea, with Nebraska and Illinois the most likely to switch to a commission, Johnson says.</a:t>
            </a:r>
          </a:p>
        </p:txBody>
      </p:sp>
      <p:sp>
        <p:nvSpPr>
          <p:cNvPr id="4" name="Slide Number Placeholder 3"/>
          <p:cNvSpPr>
            <a:spLocks noGrp="1"/>
          </p:cNvSpPr>
          <p:nvPr>
            <p:ph type="sldNum" sz="quarter" idx="10"/>
          </p:nvPr>
        </p:nvSpPr>
        <p:spPr/>
        <p:txBody>
          <a:bodyPr/>
          <a:lstStyle/>
          <a:p>
            <a:fld id="{29AC367C-D2AE-074E-8441-9F2631729974}" type="slidenum">
              <a:rPr lang="en-US" smtClean="0"/>
              <a:t>15</a:t>
            </a:fld>
            <a:endParaRPr lang="en-US"/>
          </a:p>
        </p:txBody>
      </p:sp>
    </p:spTree>
    <p:extLst>
      <p:ext uri="{BB962C8B-B14F-4D97-AF65-F5344CB8AC3E}">
        <p14:creationId xmlns:p14="http://schemas.microsoft.com/office/powerpoint/2010/main" val="153198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The state constitution requires that congressional and state legislative districts "should be contiguous, compact, and convenient, and follow natural, geographic, artificial, or political subdivision boundaries." The constitution states that the redistricting commission "must not purposely draw plans to favor or discriminate against any political party or group."[14]</a:t>
            </a:r>
          </a:p>
          <a:p>
            <a:r>
              <a:rPr lang="en-US" sz="1000" dirty="0"/>
              <a:t>State statutes require that congressional and state legislative districts "preserve areas recognized as communities of interest." State statutes also require the commission to draw districts that "provide fair and effective representation" and "encourage electoral competition."[14]</a:t>
            </a:r>
          </a:p>
          <a:p>
            <a:endParaRPr lang="en-US" sz="1000" dirty="0"/>
          </a:p>
          <a:p>
            <a:pPr lvl="1"/>
            <a:r>
              <a:rPr lang="en-US" sz="1000" dirty="0"/>
              <a:t>Also in statute – but not discussed here – not relevant at this time: Nesting is required…</a:t>
            </a:r>
          </a:p>
          <a:p>
            <a:pPr lvl="1"/>
            <a:r>
              <a:rPr lang="en-US" sz="1000" dirty="0"/>
              <a:t>Upper chamber district contains two or more intact districts for the lower legislative cham</a:t>
            </a:r>
            <a:r>
              <a:rPr lang="en-US" dirty="0"/>
              <a:t>ber.</a:t>
            </a:r>
          </a:p>
        </p:txBody>
      </p:sp>
      <p:sp>
        <p:nvSpPr>
          <p:cNvPr id="4" name="Slide Number Placeholder 3"/>
          <p:cNvSpPr>
            <a:spLocks noGrp="1"/>
          </p:cNvSpPr>
          <p:nvPr>
            <p:ph type="sldNum" sz="quarter" idx="10"/>
          </p:nvPr>
        </p:nvSpPr>
        <p:spPr/>
        <p:txBody>
          <a:bodyPr/>
          <a:lstStyle/>
          <a:p>
            <a:fld id="{29AC367C-D2AE-074E-8441-9F2631729974}" type="slidenum">
              <a:rPr lang="en-US" smtClean="0"/>
              <a:t>16</a:t>
            </a:fld>
            <a:endParaRPr lang="en-US"/>
          </a:p>
        </p:txBody>
      </p:sp>
    </p:spTree>
    <p:extLst>
      <p:ext uri="{BB962C8B-B14F-4D97-AF65-F5344CB8AC3E}">
        <p14:creationId xmlns:p14="http://schemas.microsoft.com/office/powerpoint/2010/main" val="120073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17</a:t>
            </a:fld>
            <a:endParaRPr lang="en-US"/>
          </a:p>
        </p:txBody>
      </p:sp>
    </p:spTree>
    <p:extLst>
      <p:ext uri="{BB962C8B-B14F-4D97-AF65-F5344CB8AC3E}">
        <p14:creationId xmlns:p14="http://schemas.microsoft.com/office/powerpoint/2010/main" val="4120354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Washington is one of only 9 states with independent Redistricting Commission. However – the process has created many non-competitive districts, seems to favor incumbents and has resulted in close majority control. The process can be improved!</a:t>
            </a:r>
          </a:p>
          <a:p>
            <a:endParaRPr lang="en-US" sz="1000" dirty="0"/>
          </a:p>
          <a:p>
            <a:r>
              <a:rPr lang="en-US" sz="1000" dirty="0"/>
              <a:t>Can distribute LWVWA 2020 Issue Paper on Redistricting and summary of Reform Bill (RCW 44.05)</a:t>
            </a:r>
          </a:p>
          <a:p>
            <a:endParaRPr lang="en-US" sz="1000" dirty="0"/>
          </a:p>
        </p:txBody>
      </p:sp>
      <p:sp>
        <p:nvSpPr>
          <p:cNvPr id="4" name="Slide Number Placeholder 3"/>
          <p:cNvSpPr>
            <a:spLocks noGrp="1"/>
          </p:cNvSpPr>
          <p:nvPr>
            <p:ph type="sldNum" sz="quarter" idx="10"/>
          </p:nvPr>
        </p:nvSpPr>
        <p:spPr/>
        <p:txBody>
          <a:bodyPr/>
          <a:lstStyle/>
          <a:p>
            <a:fld id="{29AC367C-D2AE-074E-8441-9F2631729974}" type="slidenum">
              <a:rPr lang="en-US" smtClean="0"/>
              <a:t>18</a:t>
            </a:fld>
            <a:endParaRPr lang="en-US"/>
          </a:p>
        </p:txBody>
      </p:sp>
    </p:spTree>
    <p:extLst>
      <p:ext uri="{BB962C8B-B14F-4D97-AF65-F5344CB8AC3E}">
        <p14:creationId xmlns:p14="http://schemas.microsoft.com/office/powerpoint/2010/main" val="1680368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r>
              <a:rPr lang="en-US" sz="1000" dirty="0"/>
              <a:t>Goal: Change commission structure in 2031, via constitutional amendment to add diversity among members. </a:t>
            </a:r>
          </a:p>
          <a:p>
            <a:r>
              <a:rPr lang="en-US" sz="1000" dirty="0"/>
              <a:t>Proposal would add additional members who are not party insiders and add those who are unaffiliated with either major party.</a:t>
            </a:r>
          </a:p>
        </p:txBody>
      </p:sp>
      <p:sp>
        <p:nvSpPr>
          <p:cNvPr id="4" name="Slide Number Placeholder 3"/>
          <p:cNvSpPr>
            <a:spLocks noGrp="1"/>
          </p:cNvSpPr>
          <p:nvPr>
            <p:ph type="sldNum" sz="quarter" idx="10"/>
          </p:nvPr>
        </p:nvSpPr>
        <p:spPr/>
        <p:txBody>
          <a:bodyPr/>
          <a:lstStyle/>
          <a:p>
            <a:fld id="{29AC367C-D2AE-074E-8441-9F2631729974}" type="slidenum">
              <a:rPr lang="en-US" smtClean="0"/>
              <a:t>19</a:t>
            </a:fld>
            <a:endParaRPr lang="en-US"/>
          </a:p>
        </p:txBody>
      </p:sp>
    </p:spTree>
    <p:extLst>
      <p:ext uri="{BB962C8B-B14F-4D97-AF65-F5344CB8AC3E}">
        <p14:creationId xmlns:p14="http://schemas.microsoft.com/office/powerpoint/2010/main" val="28195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From the LWV national website:</a:t>
            </a:r>
          </a:p>
          <a:p>
            <a:r>
              <a:rPr lang="en-US" sz="1100" dirty="0"/>
              <a:t>People Powered Fair </a:t>
            </a:r>
            <a:r>
              <a:rPr lang="en-US" sz="1100" dirty="0" err="1"/>
              <a:t>Maps</a:t>
            </a:r>
            <a:r>
              <a:rPr lang="en-US" sz="1100" baseline="30000" dirty="0" err="1"/>
              <a:t>TM</a:t>
            </a:r>
            <a:r>
              <a:rPr lang="en-US" sz="1100" dirty="0"/>
              <a:t>  is a national redistricting program of the League of Women Voters focused on creating fair political maps nationwide. The program includes actions in all 50 states + D.C. </a:t>
            </a:r>
          </a:p>
          <a:p>
            <a:endParaRPr lang="en-US" sz="1100" dirty="0"/>
          </a:p>
          <a:p>
            <a:r>
              <a:rPr lang="en-US" sz="1100" dirty="0"/>
              <a:t>The work will look different in each state, but the program is comprised of five major focus areas:  </a:t>
            </a:r>
          </a:p>
          <a:p>
            <a:pPr marL="654870" lvl="1" indent="-218290">
              <a:buFont typeface="+mj-lt"/>
              <a:buAutoNum type="arabicPeriod"/>
            </a:pPr>
            <a:r>
              <a:rPr lang="en-US" sz="1100" dirty="0"/>
              <a:t>Ballot Initiatives or Referendums </a:t>
            </a:r>
          </a:p>
          <a:p>
            <a:pPr marL="654870" lvl="1" indent="-218290">
              <a:buFont typeface="+mj-lt"/>
              <a:buAutoNum type="arabicPeriod"/>
            </a:pPr>
            <a:r>
              <a:rPr lang="en-US" sz="1100" dirty="0"/>
              <a:t>State Constitutional Options  </a:t>
            </a:r>
          </a:p>
          <a:p>
            <a:pPr marL="654870" lvl="1" indent="-218290">
              <a:buFont typeface="+mj-lt"/>
              <a:buAutoNum type="arabicPeriod"/>
            </a:pPr>
            <a:r>
              <a:rPr lang="en-US" sz="1100" dirty="0"/>
              <a:t>State Legislative Fixes </a:t>
            </a:r>
          </a:p>
          <a:p>
            <a:pPr marL="654870" lvl="1" indent="-218290">
              <a:buFont typeface="+mj-lt"/>
              <a:buAutoNum type="arabicPeriod"/>
            </a:pPr>
            <a:r>
              <a:rPr lang="en-US" sz="1100" dirty="0"/>
              <a:t>Federal Legislative Fixes </a:t>
            </a:r>
          </a:p>
          <a:p>
            <a:pPr marL="654870" lvl="1" indent="-218290">
              <a:buFont typeface="+mj-lt"/>
              <a:buAutoNum type="arabicPeriod"/>
            </a:pPr>
            <a:r>
              <a:rPr lang="en-US" sz="1100" dirty="0"/>
              <a:t>Civic Engagement &amp; Education </a:t>
            </a:r>
          </a:p>
          <a:p>
            <a:r>
              <a:rPr lang="en-US" sz="1100" dirty="0"/>
              <a:t>Each state will engage in at least one of the four focus areas through advocacy, education, organizing and mobilization, partnerships, litigation, and/or protection/defensive action. </a:t>
            </a:r>
          </a:p>
          <a:p>
            <a:pPr algn="l"/>
            <a:endParaRPr lang="en-US" sz="1100" b="1" dirty="0"/>
          </a:p>
          <a:p>
            <a:pPr algn="l"/>
            <a:r>
              <a:rPr lang="en-US" sz="1100" b="1" dirty="0"/>
              <a:t>The Speak Up School effort is one powerful way our state can participate in the initiative!</a:t>
            </a:r>
            <a:r>
              <a:rPr lang="en-US" sz="1100" dirty="0"/>
              <a:t/>
            </a:r>
            <a:br>
              <a:rPr lang="en-US" sz="1100" dirty="0"/>
            </a:br>
            <a:r>
              <a:rPr lang="en-US" sz="1100" dirty="0"/>
              <a:t> </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2</a:t>
            </a:fld>
            <a:endParaRPr lang="en-US"/>
          </a:p>
        </p:txBody>
      </p:sp>
    </p:spTree>
    <p:extLst>
      <p:ext uri="{BB962C8B-B14F-4D97-AF65-F5344CB8AC3E}">
        <p14:creationId xmlns:p14="http://schemas.microsoft.com/office/powerpoint/2010/main" val="23546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663575"/>
            <a:ext cx="5902325" cy="3321050"/>
          </a:xfrm>
        </p:spPr>
      </p:sp>
      <p:sp>
        <p:nvSpPr>
          <p:cNvPr id="3" name="Notes Placeholder 2"/>
          <p:cNvSpPr>
            <a:spLocks noGrp="1"/>
          </p:cNvSpPr>
          <p:nvPr>
            <p:ph type="body" idx="1"/>
          </p:nvPr>
        </p:nvSpPr>
        <p:spPr>
          <a:xfrm>
            <a:off x="471488" y="4315379"/>
            <a:ext cx="5486400" cy="4183380"/>
          </a:xfrm>
        </p:spPr>
        <p:txBody>
          <a:bodyPr/>
          <a:lstStyle/>
          <a:p>
            <a:r>
              <a:rPr lang="en-US" b="1" dirty="0"/>
              <a:t>So…what is a Speak Up</a:t>
            </a:r>
            <a:r>
              <a:rPr lang="en-US" b="1" baseline="0" dirty="0"/>
              <a:t> School? Power-packed</a:t>
            </a:r>
            <a:r>
              <a:rPr lang="en-US" b="1" dirty="0"/>
              <a:t> training sessions!</a:t>
            </a:r>
            <a:endParaRPr lang="en-US" b="1" baseline="0" dirty="0"/>
          </a:p>
          <a:p>
            <a:r>
              <a:rPr lang="en-US" b="1" u="sng" dirty="0"/>
              <a:t>Why</a:t>
            </a:r>
            <a:r>
              <a:rPr lang="en-US" u="sng" dirty="0"/>
              <a:t>:</a:t>
            </a:r>
            <a:r>
              <a:rPr lang="en-US" u="none" dirty="0"/>
              <a:t>  </a:t>
            </a:r>
            <a:r>
              <a:rPr lang="en-US" dirty="0"/>
              <a:t>Speak</a:t>
            </a:r>
            <a:r>
              <a:rPr lang="en-US" baseline="0" dirty="0"/>
              <a:t> Up Schools are a</a:t>
            </a:r>
            <a:r>
              <a:rPr lang="en-US" dirty="0"/>
              <a:t> targeted strategy to improve</a:t>
            </a:r>
            <a:r>
              <a:rPr lang="en-US" baseline="0" dirty="0"/>
              <a:t> the quality, content and diversity of input to our State Redistricting Commissioners. </a:t>
            </a:r>
            <a:r>
              <a:rPr lang="en-US" dirty="0"/>
              <a:t>The 2021 Redistricting</a:t>
            </a:r>
            <a:r>
              <a:rPr lang="en-US" baseline="0" dirty="0"/>
              <a:t> </a:t>
            </a:r>
            <a:r>
              <a:rPr lang="en-US" dirty="0"/>
              <a:t>Commissioners will be hosting “Listening Sessions” in</a:t>
            </a:r>
            <a:r>
              <a:rPr lang="en-US" baseline="0" dirty="0"/>
              <a:t> each of the 10 Congressional Districts. In the past, testimony at these hearings has not been coherent, powerful or compelling - and the Commissioners have discounted this input. The League wants to change this in 2021 – and we are willing to </a:t>
            </a:r>
            <a:r>
              <a:rPr lang="en-US" b="1" i="1" baseline="0" dirty="0"/>
              <a:t>train folks to testify effectively</a:t>
            </a:r>
            <a:r>
              <a:rPr lang="en-US" baseline="0" dirty="0"/>
              <a:t>. We are asking your League to agree to host a school in your district. Dates are February – April, 2021.  </a:t>
            </a:r>
          </a:p>
          <a:p>
            <a:pPr>
              <a:spcBef>
                <a:spcPts val="300"/>
              </a:spcBef>
            </a:pPr>
            <a:r>
              <a:rPr lang="en-US" b="1" u="sng" baseline="0" dirty="0"/>
              <a:t>What and Who</a:t>
            </a:r>
            <a:r>
              <a:rPr lang="en-US" u="sng" baseline="0" dirty="0"/>
              <a:t>:</a:t>
            </a:r>
            <a:r>
              <a:rPr lang="en-US" baseline="0" dirty="0"/>
              <a:t> These schools are t</a:t>
            </a:r>
            <a:r>
              <a:rPr lang="en-US" dirty="0"/>
              <a:t>argeted toward people who know why redistricting is important and may be hesitant to want to testify in front of a commission. Each session will include</a:t>
            </a:r>
            <a:r>
              <a:rPr lang="en-US" baseline="0" dirty="0"/>
              <a:t> training on how to testify effectively, as well as suggestions for compelling talking points. </a:t>
            </a:r>
            <a:r>
              <a:rPr lang="en-US" b="1" i="1" baseline="0" dirty="0"/>
              <a:t>We will prepare a diverse range of citizens to speak up in ways that matter!</a:t>
            </a:r>
            <a:r>
              <a:rPr lang="en-US" baseline="0" dirty="0"/>
              <a:t>  Consider these components:</a:t>
            </a:r>
          </a:p>
          <a:p>
            <a:pPr marL="261948" lvl="1" indent="-163718">
              <a:buFont typeface="Arial" panose="020B0604020202020204" pitchFamily="34" charset="0"/>
              <a:buChar char="•"/>
            </a:pPr>
            <a:r>
              <a:rPr lang="en-US" dirty="0"/>
              <a:t>Hear and learn from experienced citizen lobbyists</a:t>
            </a:r>
          </a:p>
          <a:p>
            <a:pPr marL="261948" lvl="1" indent="-163718">
              <a:buFont typeface="Arial" panose="020B0604020202020204" pitchFamily="34" charset="0"/>
              <a:buChar char="•"/>
            </a:pPr>
            <a:r>
              <a:rPr lang="en-US" dirty="0"/>
              <a:t>Learn the most effective talking</a:t>
            </a:r>
            <a:r>
              <a:rPr lang="en-US" baseline="0" dirty="0"/>
              <a:t> points – those that will get the attention of the redistricting</a:t>
            </a:r>
            <a:r>
              <a:rPr lang="en-US" dirty="0"/>
              <a:t> commission</a:t>
            </a:r>
          </a:p>
          <a:p>
            <a:pPr marL="261948" lvl="1" indent="-163718">
              <a:buFont typeface="Arial" panose="020B0604020202020204" pitchFamily="34" charset="0"/>
              <a:buChar char="•"/>
            </a:pPr>
            <a:r>
              <a:rPr lang="en-US" dirty="0"/>
              <a:t>Practice!</a:t>
            </a:r>
          </a:p>
          <a:p>
            <a:pPr marL="261948" lvl="1" indent="-163718">
              <a:buFont typeface="Arial" panose="020B0604020202020204" pitchFamily="34" charset="0"/>
              <a:buChar char="•"/>
            </a:pPr>
            <a:r>
              <a:rPr lang="en-US" dirty="0"/>
              <a:t>Create collective strategies for telling the best story</a:t>
            </a:r>
          </a:p>
          <a:p>
            <a:pPr marL="261948" lvl="1" indent="-163718">
              <a:buFont typeface="Arial" panose="020B0604020202020204" pitchFamily="34" charset="0"/>
              <a:buChar char="•"/>
            </a:pPr>
            <a:r>
              <a:rPr lang="en-US" dirty="0"/>
              <a:t>Work side</a:t>
            </a:r>
            <a:r>
              <a:rPr lang="en-US" baseline="0" dirty="0"/>
              <a:t> by side with d</a:t>
            </a:r>
            <a:r>
              <a:rPr lang="en-US" dirty="0"/>
              <a:t>iverse coalition of groups &amp; individuals who commit to testifying</a:t>
            </a:r>
            <a:br>
              <a:rPr lang="en-US" dirty="0"/>
            </a:br>
            <a:r>
              <a:rPr lang="en-US" sz="1300" b="1" dirty="0"/>
              <a:t>We are looking for </a:t>
            </a:r>
            <a:r>
              <a:rPr lang="en-US" sz="1300" b="1" dirty="0" smtClean="0"/>
              <a:t>20 </a:t>
            </a:r>
            <a:r>
              <a:rPr lang="en-US" sz="1300" b="1" dirty="0"/>
              <a:t>local Leagues who will commit to hosting a school</a:t>
            </a:r>
            <a:r>
              <a:rPr lang="en-US" sz="1300" b="1" dirty="0" smtClean="0"/>
              <a:t>.</a:t>
            </a:r>
          </a:p>
          <a:p>
            <a:pPr marL="261948" lvl="1" indent="-163718">
              <a:buFont typeface="Arial" panose="020B0604020202020204" pitchFamily="34" charset="0"/>
              <a:buChar char="•"/>
            </a:pPr>
            <a:r>
              <a:rPr lang="en-US" sz="1300" b="1" dirty="0" smtClean="0"/>
              <a:t>At least</a:t>
            </a:r>
            <a:r>
              <a:rPr lang="en-US" sz="1300" b="1" baseline="0" dirty="0" smtClean="0"/>
              <a:t> 5 orgs should be in Eastern Washington</a:t>
            </a:r>
            <a:endParaRPr lang="en-US" sz="1300" b="1" dirty="0"/>
          </a:p>
        </p:txBody>
      </p:sp>
      <p:sp>
        <p:nvSpPr>
          <p:cNvPr id="4" name="Slide Number Placeholder 3"/>
          <p:cNvSpPr>
            <a:spLocks noGrp="1"/>
          </p:cNvSpPr>
          <p:nvPr>
            <p:ph type="sldNum" sz="quarter" idx="10"/>
          </p:nvPr>
        </p:nvSpPr>
        <p:spPr/>
        <p:txBody>
          <a:bodyPr/>
          <a:lstStyle/>
          <a:p>
            <a:fld id="{29AC367C-D2AE-074E-8441-9F2631729974}" type="slidenum">
              <a:rPr lang="en-US" smtClean="0"/>
              <a:t>3</a:t>
            </a:fld>
            <a:endParaRPr lang="en-US"/>
          </a:p>
        </p:txBody>
      </p:sp>
    </p:spTree>
    <p:extLst>
      <p:ext uri="{BB962C8B-B14F-4D97-AF65-F5344CB8AC3E}">
        <p14:creationId xmlns:p14="http://schemas.microsoft.com/office/powerpoint/2010/main" val="29436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matter?  Why should your League be involved?</a:t>
            </a:r>
            <a:endParaRPr lang="en-US" baseline="0" dirty="0"/>
          </a:p>
          <a:p>
            <a:endParaRPr lang="en-US" baseline="0" dirty="0"/>
          </a:p>
          <a:p>
            <a:r>
              <a:rPr lang="en-US" baseline="0" dirty="0"/>
              <a:t>There are many benefits associated with holding a school, for the citizens who participate, and for the hosting League. Hosting a Speak Up school can help build new partnerships and recruit new members. Let’s look at the lis</a:t>
            </a:r>
            <a:r>
              <a:rPr lang="en-US" dirty="0"/>
              <a:t>t.</a:t>
            </a:r>
            <a:endParaRPr lang="en-US" baseline="0" dirty="0"/>
          </a:p>
          <a:p>
            <a:endParaRPr lang="en-US" baseline="0" dirty="0"/>
          </a:p>
          <a:p>
            <a:r>
              <a:rPr lang="en-US" baseline="0" dirty="0"/>
              <a:t>(Review list from slide.)</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4</a:t>
            </a:fld>
            <a:endParaRPr lang="en-US"/>
          </a:p>
        </p:txBody>
      </p:sp>
    </p:spTree>
    <p:extLst>
      <p:ext uri="{BB962C8B-B14F-4D97-AF65-F5344CB8AC3E}">
        <p14:creationId xmlns:p14="http://schemas.microsoft.com/office/powerpoint/2010/main" val="42923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a:t>
            </a:r>
            <a:r>
              <a:rPr lang="en-US" baseline="0" dirty="0"/>
              <a:t> to host a school, these are the responsibilities your League will undertake:</a:t>
            </a:r>
          </a:p>
          <a:p>
            <a:pPr marL="436580" lvl="1" indent="-261948">
              <a:spcBef>
                <a:spcPts val="573"/>
              </a:spcBef>
              <a:buFont typeface="Arial" panose="020B0604020202020204" pitchFamily="34" charset="0"/>
              <a:buChar char="•"/>
            </a:pPr>
            <a:r>
              <a:rPr lang="en-US" sz="1100" dirty="0"/>
              <a:t>Host a school in your county in early 2021. Schools must be completed in time to testify at May/June hearings. </a:t>
            </a:r>
          </a:p>
          <a:p>
            <a:pPr marL="436580" lvl="1" indent="-261948">
              <a:spcBef>
                <a:spcPts val="573"/>
              </a:spcBef>
              <a:buFont typeface="Arial" panose="020B0604020202020204" pitchFamily="34" charset="0"/>
              <a:buChar char="•"/>
            </a:pPr>
            <a:r>
              <a:rPr lang="en-US" sz="1100" dirty="0"/>
              <a:t>Identify partners. Outreach to both existing and new partners and get commitment to partner with you on this project. Solicit sponsorships as needed. (We will discuss potential partners on the following slide.)</a:t>
            </a:r>
          </a:p>
          <a:p>
            <a:pPr marL="436580" lvl="1" indent="-261948">
              <a:spcBef>
                <a:spcPts val="573"/>
              </a:spcBef>
              <a:buFont typeface="Arial" panose="020B0604020202020204" pitchFamily="34" charset="0"/>
              <a:buChar char="•"/>
            </a:pPr>
            <a:r>
              <a:rPr lang="en-US" sz="1100" dirty="0"/>
              <a:t>Set venue, date and time: You will need to find the location and work with League state coordinators to schedule the date and time. </a:t>
            </a:r>
          </a:p>
          <a:p>
            <a:pPr marL="436580" lvl="1" indent="-261948">
              <a:spcBef>
                <a:spcPts val="573"/>
              </a:spcBef>
              <a:buFont typeface="Arial" panose="020B0604020202020204" pitchFamily="34" charset="0"/>
              <a:buChar char="•"/>
            </a:pPr>
            <a:r>
              <a:rPr lang="en-US" sz="1100" dirty="0"/>
              <a:t>Promote your School: Let your community know about the school. Work with your partners, local papers, radio stations and social media to get the word out. Provide a way for folks to sign up – and keep in communication about the event.</a:t>
            </a:r>
          </a:p>
          <a:p>
            <a:pPr marL="436580" lvl="1" indent="-261948">
              <a:spcBef>
                <a:spcPts val="573"/>
              </a:spcBef>
              <a:buFont typeface="Arial" panose="020B0604020202020204" pitchFamily="34" charset="0"/>
              <a:buChar char="•"/>
            </a:pPr>
            <a:r>
              <a:rPr lang="en-US" sz="1100" dirty="0"/>
              <a:t>Provide League coaches for the training: 4 or 5 local League members should attend the session. These League members should be adept presenters, as they will help to coach participants. (The State League will provide Train-the-Trainers session to help prepare your identified members. These sessions will likely be internet based webinars.)</a:t>
            </a:r>
          </a:p>
          <a:p>
            <a:pPr marL="436580" lvl="1" indent="-261948">
              <a:spcBef>
                <a:spcPts val="573"/>
              </a:spcBef>
              <a:buFont typeface="Arial" panose="020B0604020202020204" pitchFamily="34" charset="0"/>
              <a:buChar char="•"/>
            </a:pPr>
            <a:r>
              <a:rPr lang="en-US" sz="1100" dirty="0"/>
              <a:t>Plan to attend the Redistricting Commission meeting in </a:t>
            </a:r>
            <a:r>
              <a:rPr lang="en-US" sz="1100" u="sng" dirty="0"/>
              <a:t>your</a:t>
            </a:r>
            <a:r>
              <a:rPr lang="en-US" sz="1100" dirty="0"/>
              <a:t> district. </a:t>
            </a:r>
            <a:r>
              <a:rPr lang="en-US" sz="1100" b="1" dirty="0"/>
              <a:t>Coordinate speakers and plan to testify!</a:t>
            </a:r>
            <a:r>
              <a:rPr lang="en-US" sz="1100" dirty="0"/>
              <a:t> Once hearing dates are set, make sure you have members in attendance. Follow up with Speak Up School participants to get them to the session to testify.</a:t>
            </a:r>
          </a:p>
          <a:p>
            <a:pPr marL="436580" indent="-261948">
              <a:spcBef>
                <a:spcPts val="573"/>
              </a:spcBef>
            </a:pPr>
            <a:endParaRPr lang="en-US" sz="1100" dirty="0"/>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5</a:t>
            </a:fld>
            <a:endParaRPr lang="en-US"/>
          </a:p>
        </p:txBody>
      </p:sp>
    </p:spTree>
    <p:extLst>
      <p:ext uri="{BB962C8B-B14F-4D97-AF65-F5344CB8AC3E}">
        <p14:creationId xmlns:p14="http://schemas.microsoft.com/office/powerpoint/2010/main" val="41048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League will be</a:t>
            </a:r>
            <a:r>
              <a:rPr lang="en-US" baseline="0" dirty="0"/>
              <a:t> your partner and provide these critical pieces. We will design the training day, bring in skilled teachers, and provide detailed materials. We may be able to help secure a Keynote Speaker.</a:t>
            </a:r>
          </a:p>
          <a:p>
            <a:endParaRPr lang="en-US" baseline="0" dirty="0"/>
          </a:p>
          <a:p>
            <a:r>
              <a:rPr lang="en-US" baseline="0" dirty="0"/>
              <a:t>Potential sources of funding:</a:t>
            </a:r>
          </a:p>
          <a:p>
            <a:pPr marL="163718" indent="-163718">
              <a:buFont typeface="Arial" panose="020B0604020202020204" pitchFamily="34" charset="0"/>
              <a:buChar char="•"/>
            </a:pPr>
            <a:r>
              <a:rPr lang="en-US" baseline="0" dirty="0"/>
              <a:t>LWVWA Education Fund</a:t>
            </a:r>
          </a:p>
          <a:p>
            <a:pPr marL="163718" indent="-163718">
              <a:buFont typeface="Arial" panose="020B0604020202020204" pitchFamily="34" charset="0"/>
              <a:buChar char="•"/>
            </a:pPr>
            <a:r>
              <a:rPr lang="en-US" baseline="0" dirty="0"/>
              <a:t>50 State People-Powered Fair Maps grants</a:t>
            </a:r>
          </a:p>
          <a:p>
            <a:pPr marL="163718" indent="-163718">
              <a:buFont typeface="Arial" panose="020B0604020202020204" pitchFamily="34" charset="0"/>
              <a:buChar char="•"/>
            </a:pPr>
            <a:r>
              <a:rPr lang="en-US" baseline="0" dirty="0"/>
              <a:t>Local sponsors. Think about who you might ask to help underwrite expenses.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6</a:t>
            </a:fld>
            <a:endParaRPr lang="en-US"/>
          </a:p>
        </p:txBody>
      </p:sp>
    </p:spTree>
    <p:extLst>
      <p:ext uri="{BB962C8B-B14F-4D97-AF65-F5344CB8AC3E}">
        <p14:creationId xmlns:p14="http://schemas.microsoft.com/office/powerpoint/2010/main" val="369317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beginning list of potential</a:t>
            </a:r>
            <a:r>
              <a:rPr lang="en-US" baseline="0" dirty="0"/>
              <a:t> partners. What others can your League suggest? Who are your current partners? Who have you hoped to partner with? This project is an opportunity to forge new relationships in your community, and, potentially, to recruit new members.</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7</a:t>
            </a:fld>
            <a:endParaRPr lang="en-US"/>
          </a:p>
        </p:txBody>
      </p:sp>
    </p:spTree>
    <p:extLst>
      <p:ext uri="{BB962C8B-B14F-4D97-AF65-F5344CB8AC3E}">
        <p14:creationId xmlns:p14="http://schemas.microsoft.com/office/powerpoint/2010/main" val="281969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Keynote on the importance of redistricting</a:t>
            </a:r>
          </a:p>
          <a:p>
            <a:r>
              <a:rPr lang="en-US" dirty="0"/>
              <a:t>Discussions with experience citizen advocates / communications person</a:t>
            </a:r>
          </a:p>
          <a:p>
            <a:r>
              <a:rPr lang="en-US" dirty="0"/>
              <a:t>Summary of lessons learn from last redistricting cycle</a:t>
            </a:r>
          </a:p>
          <a:p>
            <a:r>
              <a:rPr lang="en-US" dirty="0"/>
              <a:t>Collective strategies for the best story telling</a:t>
            </a:r>
          </a:p>
          <a:p>
            <a:r>
              <a:rPr lang="en-US" dirty="0"/>
              <a:t>Time to develop your own talking points (with worksheet/script)</a:t>
            </a:r>
          </a:p>
          <a:p>
            <a:r>
              <a:rPr lang="en-US" dirty="0"/>
              <a:t>Individual testimony practice with feedback (pairs first, then coach)</a:t>
            </a:r>
          </a:p>
          <a:p>
            <a:r>
              <a:rPr lang="en-US" dirty="0"/>
              <a:t>Local logistics around when the commission will come to your area</a:t>
            </a:r>
          </a:p>
          <a:p>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8</a:t>
            </a:fld>
            <a:endParaRPr lang="en-US"/>
          </a:p>
        </p:txBody>
      </p:sp>
    </p:spTree>
    <p:extLst>
      <p:ext uri="{BB962C8B-B14F-4D97-AF65-F5344CB8AC3E}">
        <p14:creationId xmlns:p14="http://schemas.microsoft.com/office/powerpoint/2010/main" val="36859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timeline for both the WA State redistricting process and </a:t>
            </a:r>
            <a:r>
              <a:rPr lang="en-US" dirty="0" smtClean="0"/>
              <a:t>Speak Up involvement</a:t>
            </a:r>
            <a:r>
              <a:rPr lang="en-US" dirty="0"/>
              <a:t>. We are working well ahead of the hearing dates, which are in May/June and September/October, 2021. This year – 2020</a:t>
            </a:r>
            <a:r>
              <a:rPr lang="en-US" baseline="0" dirty="0"/>
              <a:t> – will be a planning year. This is the year to outreach to potential partners and plan your schools. Speak-Up Schools will be held in early 2021.</a:t>
            </a:r>
            <a:endParaRPr lang="en-US" dirty="0"/>
          </a:p>
        </p:txBody>
      </p:sp>
      <p:sp>
        <p:nvSpPr>
          <p:cNvPr id="4" name="Slide Number Placeholder 3"/>
          <p:cNvSpPr>
            <a:spLocks noGrp="1"/>
          </p:cNvSpPr>
          <p:nvPr>
            <p:ph type="sldNum" sz="quarter" idx="10"/>
          </p:nvPr>
        </p:nvSpPr>
        <p:spPr/>
        <p:txBody>
          <a:bodyPr/>
          <a:lstStyle/>
          <a:p>
            <a:fld id="{29AC367C-D2AE-074E-8441-9F2631729974}" type="slidenum">
              <a:rPr lang="en-US" smtClean="0"/>
              <a:t>9</a:t>
            </a:fld>
            <a:endParaRPr lang="en-US"/>
          </a:p>
        </p:txBody>
      </p:sp>
    </p:spTree>
    <p:extLst>
      <p:ext uri="{BB962C8B-B14F-4D97-AF65-F5344CB8AC3E}">
        <p14:creationId xmlns:p14="http://schemas.microsoft.com/office/powerpoint/2010/main" val="390966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896" y="1524002"/>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tx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763895" y="3299014"/>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5/1/20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EC2EBB5-F88D-2346-9AFA-DED017CA9EFE}"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2EBB5-F88D-2346-9AFA-DED017CA9EFE}"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200"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
        <p:nvSpPr>
          <p:cNvPr id="8" name="Picture Placeholder 2"/>
          <p:cNvSpPr>
            <a:spLocks noGrp="1"/>
          </p:cNvSpPr>
          <p:nvPr>
            <p:ph type="pic" idx="1"/>
          </p:nvPr>
        </p:nvSpPr>
        <p:spPr>
          <a:xfrm>
            <a:off x="6787489" y="359395"/>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defTabSz="914400" rtl="0" eaLnBrk="1" latinLnBrk="0" hangingPunct="1">
              <a:lnSpc>
                <a:spcPct val="90000"/>
              </a:lnSpc>
              <a:spcBef>
                <a:spcPct val="0"/>
              </a:spcBef>
              <a:buNone/>
              <a:defRPr sz="4600" b="1" kern="1200" dirty="0">
                <a:solidFill>
                  <a:schemeClr val="tx1"/>
                </a:solidFill>
                <a:latin typeface="+mj-lt"/>
                <a:ea typeface="+mj-ea"/>
                <a:cs typeface="+mj-cs"/>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419644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2697E5-B566-418A-92FE-FE8DA5243BF8}"/>
              </a:ext>
            </a:extLst>
          </p:cNvPr>
          <p:cNvPicPr>
            <a:picLocks noChangeAspect="1"/>
          </p:cNvPicPr>
          <p:nvPr userDrawn="1"/>
        </p:nvPicPr>
        <p:blipFill>
          <a:blip r:embed="rId3"/>
          <a:stretch>
            <a:fillRect/>
          </a:stretch>
        </p:blipFill>
        <p:spPr>
          <a:xfrm rot="16200000">
            <a:off x="5786972" y="452967"/>
            <a:ext cx="6858000" cy="5952062"/>
          </a:xfrm>
          <a:prstGeom prst="rect">
            <a:avLst/>
          </a:prstGeom>
        </p:spPr>
      </p:pic>
      <p:sp>
        <p:nvSpPr>
          <p:cNvPr id="2" name="Title 1"/>
          <p:cNvSpPr>
            <a:spLocks noGrp="1"/>
          </p:cNvSpPr>
          <p:nvPr>
            <p:ph type="title"/>
          </p:nvPr>
        </p:nvSpPr>
        <p:spPr>
          <a:xfrm>
            <a:off x="732368" y="302582"/>
            <a:ext cx="6774079" cy="1297619"/>
          </a:xfrm>
        </p:spPr>
        <p:txBody>
          <a:bodyPr anchor="b"/>
          <a:lstStyle/>
          <a:p>
            <a:r>
              <a:rPr lang="en-US" dirty="0"/>
              <a:t>Click to edit Master title style</a:t>
            </a:r>
            <a:endParaRPr dirty="0"/>
          </a:p>
        </p:txBody>
      </p:sp>
      <p:sp>
        <p:nvSpPr>
          <p:cNvPr id="3" name="Content Placeholder 2"/>
          <p:cNvSpPr>
            <a:spLocks noGrp="1"/>
          </p:cNvSpPr>
          <p:nvPr>
            <p:ph idx="1"/>
          </p:nvPr>
        </p:nvSpPr>
        <p:spPr>
          <a:xfrm>
            <a:off x="732368" y="1600201"/>
            <a:ext cx="6774079" cy="434340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133037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_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12697E5-B566-418A-92FE-FE8DA5243BF8}"/>
              </a:ext>
            </a:extLst>
          </p:cNvPr>
          <p:cNvPicPr>
            <a:picLocks noChangeAspect="1"/>
          </p:cNvPicPr>
          <p:nvPr userDrawn="1"/>
        </p:nvPicPr>
        <p:blipFill>
          <a:blip r:embed="rId3"/>
          <a:stretch>
            <a:fillRect/>
          </a:stretch>
        </p:blipFill>
        <p:spPr>
          <a:xfrm rot="5400000">
            <a:off x="-452969" y="452967"/>
            <a:ext cx="6858000" cy="5952062"/>
          </a:xfrm>
          <a:prstGeom prst="rect">
            <a:avLst/>
          </a:prstGeom>
        </p:spPr>
      </p:pic>
      <p:sp>
        <p:nvSpPr>
          <p:cNvPr id="2" name="Title 1"/>
          <p:cNvSpPr>
            <a:spLocks noGrp="1"/>
          </p:cNvSpPr>
          <p:nvPr>
            <p:ph type="title"/>
          </p:nvPr>
        </p:nvSpPr>
        <p:spPr>
          <a:xfrm>
            <a:off x="5140761" y="302582"/>
            <a:ext cx="6774079" cy="1297619"/>
          </a:xfrm>
        </p:spPr>
        <p:txBody>
          <a:bodyPr anchor="b"/>
          <a:lstStyle/>
          <a:p>
            <a:r>
              <a:rPr lang="en-US" dirty="0"/>
              <a:t>Click to edit Master title style</a:t>
            </a:r>
            <a:endParaRPr dirty="0"/>
          </a:p>
        </p:txBody>
      </p:sp>
      <p:sp>
        <p:nvSpPr>
          <p:cNvPr id="3" name="Content Placeholder 2"/>
          <p:cNvSpPr>
            <a:spLocks noGrp="1"/>
          </p:cNvSpPr>
          <p:nvPr>
            <p:ph idx="1"/>
          </p:nvPr>
        </p:nvSpPr>
        <p:spPr>
          <a:xfrm>
            <a:off x="5140761" y="1600201"/>
            <a:ext cx="6774079" cy="434340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8890-8A79-6C41-A3AC-322FCB9C8709}" type="slidenum">
              <a:rPr lang="en-US" smtClean="0"/>
              <a:t>‹#›</a:t>
            </a:fld>
            <a:endParaRPr lang="en-US"/>
          </a:p>
        </p:txBody>
      </p:sp>
    </p:spTree>
    <p:extLst>
      <p:ext uri="{BB962C8B-B14F-4D97-AF65-F5344CB8AC3E}">
        <p14:creationId xmlns:p14="http://schemas.microsoft.com/office/powerpoint/2010/main" val="38167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9" y="3352804"/>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9" y="4771032"/>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EC2EBB5-F88D-2346-9AFA-DED017CA9EFE}"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7"/>
            <a:ext cx="10742084" cy="1362075"/>
          </a:xfrm>
        </p:spPr>
        <p:txBody>
          <a:bodyPr anchor="b" anchorCtr="0"/>
          <a:lstStyle>
            <a:lvl1pPr algn="ctr">
              <a:defRPr sz="46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732367" y="3736008"/>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8"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EC2EBB5-F88D-2346-9AFA-DED017CA9EFE}"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EC2EBB5-F88D-2346-9AFA-DED017CA9EFE}"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68890-8A79-6C41-A3AC-322FCB9C87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8" y="302582"/>
            <a:ext cx="10723035" cy="1297619"/>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732368" y="1600201"/>
            <a:ext cx="1072303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506447" y="6275671"/>
            <a:ext cx="2844800" cy="365125"/>
          </a:xfrm>
          <a:prstGeom prst="rect">
            <a:avLst/>
          </a:prstGeom>
        </p:spPr>
        <p:txBody>
          <a:bodyPr vert="horz" lIns="91440" tIns="45720" rIns="91440" bIns="45720" rtlCol="0" anchor="ctr"/>
          <a:lstStyle>
            <a:lvl1pPr algn="r">
              <a:defRPr sz="1200">
                <a:solidFill>
                  <a:schemeClr val="bg1"/>
                </a:solidFill>
              </a:defRPr>
            </a:lvl1pPr>
          </a:lstStyle>
          <a:p>
            <a:fld id="{7EC2EBB5-F88D-2346-9AFA-DED017CA9EFE}" type="datetimeFigureOut">
              <a:rPr lang="en-US" smtClean="0"/>
              <a:t>5/1/20</a:t>
            </a:fld>
            <a:endParaRPr lang="en-US"/>
          </a:p>
        </p:txBody>
      </p:sp>
      <p:sp>
        <p:nvSpPr>
          <p:cNvPr id="5" name="Footer Placeholder 4"/>
          <p:cNvSpPr>
            <a:spLocks noGrp="1"/>
          </p:cNvSpPr>
          <p:nvPr>
            <p:ph type="ftr" sz="quarter" idx="3"/>
          </p:nvPr>
        </p:nvSpPr>
        <p:spPr>
          <a:xfrm>
            <a:off x="352611" y="6275671"/>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71"/>
            <a:ext cx="1320800" cy="365125"/>
          </a:xfrm>
          <a:prstGeom prst="rect">
            <a:avLst/>
          </a:prstGeom>
        </p:spPr>
        <p:txBody>
          <a:bodyPr vert="horz" lIns="91440" tIns="45720" rIns="91440" bIns="45720" rtlCol="0" anchor="ctr"/>
          <a:lstStyle>
            <a:lvl1pPr algn="r">
              <a:defRPr sz="3600">
                <a:solidFill>
                  <a:schemeClr val="bg1"/>
                </a:solidFill>
              </a:defRPr>
            </a:lvl1pPr>
          </a:lstStyle>
          <a:p>
            <a:fld id="{D2168890-8A79-6C41-A3AC-322FCB9C87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30" r:id="rId3"/>
    <p:sldLayoutId id="2147484131" r:id="rId4"/>
    <p:sldLayoutId id="2147484132"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Lst>
  <p:txStyles>
    <p:titleStyle>
      <a:lvl1pPr algn="l" defTabSz="914400" rtl="0" eaLnBrk="1" latinLnBrk="0" hangingPunct="1">
        <a:lnSpc>
          <a:spcPct val="90000"/>
        </a:lnSpc>
        <a:spcBef>
          <a:spcPct val="0"/>
        </a:spcBef>
        <a:buNone/>
        <a:defRPr sz="4600" b="1" kern="1200">
          <a:solidFill>
            <a:schemeClr val="tx1"/>
          </a:solidFill>
          <a:latin typeface="+mj-lt"/>
          <a:ea typeface="+mj-ea"/>
          <a:cs typeface="+mj-cs"/>
        </a:defRPr>
      </a:lvl1pPr>
    </p:titleStyle>
    <p:body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mailto:amccaffree@lwvwa.org" TargetMode="External"/><Relationship Id="rId4" Type="http://schemas.openxmlformats.org/officeDocument/2006/relationships/hyperlink" Target="mailto:speakupschool@lwvwa.org" TargetMode="External"/><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p:cNvSpPr>
          <p:nvPr/>
        </p:nvSpPr>
        <p:spPr bwMode="auto">
          <a:xfrm>
            <a:off x="0" y="657555"/>
            <a:ext cx="12140390" cy="2095222"/>
          </a:xfrm>
          <a:custGeom>
            <a:avLst/>
            <a:gdLst>
              <a:gd name="T0" fmla="*/ 0 w 12240"/>
              <a:gd name="T1" fmla="+- 0 -517 -3491"/>
              <a:gd name="T2" fmla="*/ -517 h 2974"/>
              <a:gd name="T3" fmla="*/ 12240 w 12240"/>
              <a:gd name="T4" fmla="+- 0 -517 -3491"/>
              <a:gd name="T5" fmla="*/ -517 h 2974"/>
              <a:gd name="T6" fmla="*/ 12240 w 12240"/>
              <a:gd name="T7" fmla="+- 0 -3491 -3491"/>
              <a:gd name="T8" fmla="*/ -3491 h 2974"/>
              <a:gd name="T9" fmla="*/ 0 w 12240"/>
              <a:gd name="T10" fmla="+- 0 -3491 -3491"/>
              <a:gd name="T11" fmla="*/ -3491 h 2974"/>
              <a:gd name="T12" fmla="*/ 0 w 12240"/>
              <a:gd name="T13" fmla="+- 0 -517 -3491"/>
              <a:gd name="T14" fmla="*/ -517 h 2974"/>
            </a:gdLst>
            <a:ahLst/>
            <a:cxnLst>
              <a:cxn ang="0">
                <a:pos x="T0" y="T2"/>
              </a:cxn>
              <a:cxn ang="0">
                <a:pos x="T3" y="T5"/>
              </a:cxn>
              <a:cxn ang="0">
                <a:pos x="T6" y="T8"/>
              </a:cxn>
              <a:cxn ang="0">
                <a:pos x="T9" y="T11"/>
              </a:cxn>
              <a:cxn ang="0">
                <a:pos x="T12" y="T14"/>
              </a:cxn>
            </a:cxnLst>
            <a:rect l="0" t="0" r="r" b="b"/>
            <a:pathLst>
              <a:path w="12240" h="2974">
                <a:moveTo>
                  <a:pt x="0" y="2974"/>
                </a:moveTo>
                <a:lnTo>
                  <a:pt x="12240" y="2974"/>
                </a:lnTo>
                <a:lnTo>
                  <a:pt x="12240" y="0"/>
                </a:lnTo>
                <a:lnTo>
                  <a:pt x="0" y="0"/>
                </a:lnTo>
                <a:lnTo>
                  <a:pt x="0" y="2974"/>
                </a:lnTo>
                <a:close/>
              </a:path>
            </a:pathLst>
          </a:custGeom>
          <a:solidFill>
            <a:srgbClr val="2377F4"/>
          </a:solidFill>
          <a:ln>
            <a:noFill/>
          </a:ln>
          <a:extLst/>
        </p:spPr>
        <p:txBody>
          <a:bodyPr rot="0" vert="horz" wrap="square" lIns="91440" tIns="45720" rIns="91440" bIns="45720" anchor="t" anchorCtr="0" upright="1">
            <a:noAutofit/>
          </a:bodyPr>
          <a:lstStyle/>
          <a:p>
            <a:endParaRPr lang="en-US"/>
          </a:p>
        </p:txBody>
      </p:sp>
      <p:grpSp>
        <p:nvGrpSpPr>
          <p:cNvPr id="18" name="Group 17"/>
          <p:cNvGrpSpPr>
            <a:grpSpLocks/>
          </p:cNvGrpSpPr>
          <p:nvPr/>
        </p:nvGrpSpPr>
        <p:grpSpPr bwMode="auto">
          <a:xfrm>
            <a:off x="1527493" y="3960451"/>
            <a:ext cx="3945378" cy="2236940"/>
            <a:chOff x="1266" y="-107"/>
            <a:chExt cx="2147" cy="1439"/>
          </a:xfrm>
        </p:grpSpPr>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070" y="2865604"/>
            <a:ext cx="5657815" cy="366903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2000" y="3361885"/>
            <a:ext cx="2066549" cy="2311203"/>
          </a:xfrm>
          <a:prstGeom prst="rect">
            <a:avLst/>
          </a:prstGeom>
        </p:spPr>
      </p:pic>
      <p:sp>
        <p:nvSpPr>
          <p:cNvPr id="8" name="Text Box 10"/>
          <p:cNvSpPr txBox="1">
            <a:spLocks noChangeArrowheads="1"/>
          </p:cNvSpPr>
          <p:nvPr/>
        </p:nvSpPr>
        <p:spPr bwMode="auto">
          <a:xfrm>
            <a:off x="577414" y="1040148"/>
            <a:ext cx="9727631" cy="184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50165">
              <a:lnSpc>
                <a:spcPts val="6520"/>
              </a:lnSpc>
            </a:pPr>
            <a:r>
              <a:rPr lang="en-US" sz="5400" b="1" spc="160" dirty="0">
                <a:latin typeface="+mj-lt"/>
                <a:ea typeface="Calibri" charset="0"/>
                <a:cs typeface="Times New Roman" charset="0"/>
              </a:rPr>
              <a:t>Speak-Up School</a:t>
            </a:r>
            <a:endParaRPr lang="en-US" sz="5400" b="1" dirty="0">
              <a:latin typeface="+mj-lt"/>
              <a:ea typeface="Calibri" charset="0"/>
              <a:cs typeface="Times New Roman" charset="0"/>
            </a:endParaRPr>
          </a:p>
          <a:p>
            <a:pPr marR="50165"/>
            <a:r>
              <a:rPr lang="en-US" sz="3600" b="1" spc="110" dirty="0">
                <a:latin typeface="+mj-lt"/>
                <a:ea typeface="Calibri" charset="0"/>
                <a:cs typeface="Times New Roman" charset="0"/>
              </a:rPr>
              <a:t>An Invitation to your </a:t>
            </a:r>
            <a:r>
              <a:rPr lang="en-US" sz="3600" b="1" spc="110" dirty="0" smtClean="0">
                <a:latin typeface="+mj-lt"/>
                <a:ea typeface="Calibri" charset="0"/>
                <a:cs typeface="Times New Roman" charset="0"/>
              </a:rPr>
              <a:t>Organization…</a:t>
            </a:r>
            <a:endParaRPr lang="en-US" sz="3600" b="1" spc="110" dirty="0">
              <a:latin typeface="+mj-lt"/>
              <a:ea typeface="Calibri" charset="0"/>
              <a:cs typeface="Times New Roman" charset="0"/>
            </a:endParaRPr>
          </a:p>
        </p:txBody>
      </p:sp>
      <p:sp>
        <p:nvSpPr>
          <p:cNvPr id="3" name="TextBox 2"/>
          <p:cNvSpPr txBox="1"/>
          <p:nvPr/>
        </p:nvSpPr>
        <p:spPr>
          <a:xfrm>
            <a:off x="343498" y="6228481"/>
            <a:ext cx="6330131" cy="369332"/>
          </a:xfrm>
          <a:prstGeom prst="rect">
            <a:avLst/>
          </a:prstGeom>
          <a:noFill/>
        </p:spPr>
        <p:txBody>
          <a:bodyPr wrap="none" rtlCol="0">
            <a:spAutoFit/>
          </a:bodyPr>
          <a:lstStyle/>
          <a:p>
            <a:r>
              <a:rPr lang="en-US" dirty="0" smtClean="0"/>
              <a:t>A project of the League of Women Voters of Washington </a:t>
            </a:r>
            <a:endParaRPr lang="en-US" dirty="0"/>
          </a:p>
        </p:txBody>
      </p:sp>
    </p:spTree>
    <p:extLst>
      <p:ext uri="{BB962C8B-B14F-4D97-AF65-F5344CB8AC3E}">
        <p14:creationId xmlns:p14="http://schemas.microsoft.com/office/powerpoint/2010/main" val="406303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7C1975D-9101-4106-BF16-74CBF0719F3E}"/>
              </a:ext>
            </a:extLst>
          </p:cNvPr>
          <p:cNvSpPr/>
          <p:nvPr/>
        </p:nvSpPr>
        <p:spPr>
          <a:xfrm>
            <a:off x="0" y="1846977"/>
            <a:ext cx="12192000" cy="3164043"/>
          </a:xfrm>
          <a:prstGeom prst="rect">
            <a:avLst/>
          </a:prstGeom>
          <a:solidFill>
            <a:srgbClr val="2377F4"/>
          </a:solidFill>
          <a:ln>
            <a:noFill/>
          </a:ln>
        </p:spPr>
        <p:txBody>
          <a:bodyPr rot="0" vert="horz" wrap="square" lIns="91440" tIns="45720" rIns="91440" bIns="45720" anchor="t" anchorCtr="0" upright="1">
            <a:noAutofit/>
          </a:bodyPr>
          <a:lstStyle/>
          <a:p>
            <a:endParaRPr lang="en-US" dirty="0">
              <a:solidFill>
                <a:schemeClr val="tx1"/>
              </a:solidFill>
            </a:endParaRPr>
          </a:p>
        </p:txBody>
      </p:sp>
      <p:sp>
        <p:nvSpPr>
          <p:cNvPr id="2" name="Title 1"/>
          <p:cNvSpPr>
            <a:spLocks noGrp="1"/>
          </p:cNvSpPr>
          <p:nvPr>
            <p:ph type="title"/>
          </p:nvPr>
        </p:nvSpPr>
        <p:spPr/>
        <p:txBody>
          <a:bodyPr/>
          <a:lstStyle/>
          <a:p>
            <a:pPr algn="ctr"/>
            <a:r>
              <a:rPr lang="en-US" dirty="0"/>
              <a:t>Discussion</a:t>
            </a:r>
          </a:p>
        </p:txBody>
      </p:sp>
      <p:sp>
        <p:nvSpPr>
          <p:cNvPr id="3" name="Content Placeholder 2"/>
          <p:cNvSpPr>
            <a:spLocks noGrp="1"/>
          </p:cNvSpPr>
          <p:nvPr>
            <p:ph idx="1"/>
          </p:nvPr>
        </p:nvSpPr>
        <p:spPr>
          <a:xfrm>
            <a:off x="541176" y="2687378"/>
            <a:ext cx="10914227" cy="2094934"/>
          </a:xfrm>
        </p:spPr>
        <p:txBody>
          <a:bodyPr>
            <a:noAutofit/>
          </a:bodyPr>
          <a:lstStyle/>
          <a:p>
            <a:pPr marL="0" indent="0">
              <a:buNone/>
            </a:pPr>
            <a:r>
              <a:rPr lang="en-US" sz="3600" b="1" dirty="0">
                <a:solidFill>
                  <a:schemeClr val="bg1"/>
                </a:solidFill>
              </a:rPr>
              <a:t>Will you commit to </a:t>
            </a:r>
            <a:r>
              <a:rPr lang="en-US" sz="3600" b="1" dirty="0" smtClean="0">
                <a:solidFill>
                  <a:schemeClr val="bg1"/>
                </a:solidFill>
              </a:rPr>
              <a:t>holding </a:t>
            </a:r>
            <a:r>
              <a:rPr lang="en-US" sz="3600" b="1" dirty="0">
                <a:solidFill>
                  <a:schemeClr val="bg1"/>
                </a:solidFill>
              </a:rPr>
              <a:t>a school?</a:t>
            </a:r>
          </a:p>
          <a:p>
            <a:pPr marL="0" indent="0">
              <a:buNone/>
            </a:pPr>
            <a:r>
              <a:rPr lang="en-US" sz="3600" b="1" dirty="0">
                <a:solidFill>
                  <a:schemeClr val="bg1"/>
                </a:solidFill>
              </a:rPr>
              <a:t>Additional questions?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623" y="2075688"/>
            <a:ext cx="2420112" cy="2706624"/>
          </a:xfrm>
          <a:prstGeom prst="rect">
            <a:avLst/>
          </a:prstGeom>
        </p:spPr>
      </p:pic>
    </p:spTree>
    <p:extLst>
      <p:ext uri="{BB962C8B-B14F-4D97-AF65-F5344CB8AC3E}">
        <p14:creationId xmlns:p14="http://schemas.microsoft.com/office/powerpoint/2010/main" val="390495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41563" y="3367266"/>
            <a:ext cx="1218772" cy="3463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417" y="423832"/>
            <a:ext cx="2468032" cy="940902"/>
          </a:xfrm>
        </p:spPr>
        <p:txBody>
          <a:bodyPr/>
          <a:lstStyle/>
          <a:p>
            <a:r>
              <a:rPr lang="en-US" dirty="0"/>
              <a:t>Contact</a:t>
            </a:r>
          </a:p>
        </p:txBody>
      </p:sp>
      <p:sp>
        <p:nvSpPr>
          <p:cNvPr id="3" name="Content Placeholder 2"/>
          <p:cNvSpPr>
            <a:spLocks noGrp="1"/>
          </p:cNvSpPr>
          <p:nvPr>
            <p:ph idx="1"/>
          </p:nvPr>
        </p:nvSpPr>
        <p:spPr>
          <a:xfrm>
            <a:off x="4242815" y="1364735"/>
            <a:ext cx="7270311" cy="3890018"/>
          </a:xfrm>
        </p:spPr>
        <p:txBody>
          <a:bodyPr>
            <a:noAutofit/>
          </a:bodyPr>
          <a:lstStyle/>
          <a:p>
            <a:pPr marL="0" indent="0">
              <a:spcBef>
                <a:spcPts val="0"/>
              </a:spcBef>
              <a:buNone/>
            </a:pPr>
            <a:r>
              <a:rPr lang="en-US" sz="3200" b="1" dirty="0"/>
              <a:t>Alison </a:t>
            </a:r>
            <a:r>
              <a:rPr lang="en-US" sz="3200" b="1" dirty="0" err="1"/>
              <a:t>McCaffree</a:t>
            </a:r>
            <a:endParaRPr lang="en-US" sz="3200" b="1" dirty="0"/>
          </a:p>
          <a:p>
            <a:pPr marL="0" indent="0">
              <a:spcBef>
                <a:spcPts val="0"/>
              </a:spcBef>
              <a:buNone/>
            </a:pPr>
            <a:r>
              <a:rPr lang="en-US" dirty="0"/>
              <a:t>LWVWA Census &amp; Redistricting Issue Chair</a:t>
            </a:r>
          </a:p>
          <a:p>
            <a:pPr marL="0" indent="0">
              <a:spcBef>
                <a:spcPts val="0"/>
              </a:spcBef>
              <a:buNone/>
            </a:pPr>
            <a:r>
              <a:rPr lang="en-US" dirty="0"/>
              <a:t>253-720-6813</a:t>
            </a:r>
          </a:p>
          <a:p>
            <a:pPr marL="0" indent="0">
              <a:spcBef>
                <a:spcPts val="0"/>
              </a:spcBef>
              <a:buNone/>
            </a:pPr>
            <a:r>
              <a:rPr lang="en-US" u="sng" dirty="0">
                <a:solidFill>
                  <a:schemeClr val="bg2">
                    <a:lumMod val="50000"/>
                  </a:schemeClr>
                </a:solidFill>
                <a:hlinkClick r:id="rId3"/>
              </a:rPr>
              <a:t>amccaffree@lwvwa.org</a:t>
            </a:r>
            <a:endParaRPr lang="en-US" u="sng" dirty="0">
              <a:solidFill>
                <a:schemeClr val="bg2">
                  <a:lumMod val="50000"/>
                </a:schemeClr>
              </a:solidFill>
            </a:endParaRPr>
          </a:p>
          <a:p>
            <a:pPr marL="0" indent="0">
              <a:spcBef>
                <a:spcPts val="800"/>
              </a:spcBef>
              <a:buNone/>
            </a:pPr>
            <a:endParaRPr lang="en-US" u="sng" dirty="0">
              <a:solidFill>
                <a:schemeClr val="bg2">
                  <a:lumMod val="50000"/>
                </a:schemeClr>
              </a:solidFill>
            </a:endParaRPr>
          </a:p>
          <a:p>
            <a:pPr marL="0" indent="0">
              <a:spcBef>
                <a:spcPts val="800"/>
              </a:spcBef>
              <a:buNone/>
            </a:pPr>
            <a:endParaRPr lang="en-US" u="sng" dirty="0">
              <a:solidFill>
                <a:schemeClr val="bg2">
                  <a:lumMod val="50000"/>
                </a:schemeClr>
              </a:solidFill>
            </a:endParaRPr>
          </a:p>
          <a:p>
            <a:pPr marL="0" indent="0">
              <a:spcBef>
                <a:spcPts val="800"/>
              </a:spcBef>
              <a:buNone/>
            </a:pPr>
            <a:r>
              <a:rPr lang="en-US" dirty="0"/>
              <a:t> </a:t>
            </a:r>
            <a:r>
              <a:rPr lang="en-US" sz="3200" b="1" dirty="0">
                <a:hlinkClick r:id="rId4"/>
              </a:rPr>
              <a:t>speakupschool@lwvwa.org</a:t>
            </a:r>
            <a:endParaRPr lang="en-US" sz="3200" u="sng" dirty="0">
              <a:solidFill>
                <a:schemeClr val="bg2">
                  <a:lumMod val="50000"/>
                </a:schemeClr>
              </a:solidFill>
            </a:endParaRPr>
          </a:p>
          <a:p>
            <a:pPr marL="0" indent="0" algn="ctr">
              <a:spcBef>
                <a:spcPts val="800"/>
              </a:spcBef>
              <a:buNone/>
            </a:pPr>
            <a:endParaRPr lang="en-US" dirty="0"/>
          </a:p>
        </p:txBody>
      </p:sp>
      <p:sp>
        <p:nvSpPr>
          <p:cNvPr id="6" name="TextBox 5"/>
          <p:cNvSpPr txBox="1"/>
          <p:nvPr/>
        </p:nvSpPr>
        <p:spPr>
          <a:xfrm>
            <a:off x="716813" y="1475232"/>
            <a:ext cx="3526002" cy="3385542"/>
          </a:xfrm>
          <a:prstGeom prst="rect">
            <a:avLst/>
          </a:prstGeom>
          <a:noFill/>
        </p:spPr>
        <p:txBody>
          <a:bodyPr wrap="square" rtlCol="0">
            <a:spAutoFit/>
          </a:bodyPr>
          <a:lstStyle/>
          <a:p>
            <a:r>
              <a:rPr lang="en-US" sz="2800" dirty="0"/>
              <a:t>LWVWA Lead:</a:t>
            </a:r>
          </a:p>
          <a:p>
            <a:endParaRPr lang="en-US" sz="2800" dirty="0"/>
          </a:p>
          <a:p>
            <a:endParaRPr lang="en-US" sz="2800" dirty="0"/>
          </a:p>
          <a:p>
            <a:endParaRPr lang="en-US" sz="2800" dirty="0"/>
          </a:p>
          <a:p>
            <a:r>
              <a:rPr lang="en-US" sz="2800" dirty="0"/>
              <a:t>To schedule your school or ask additional questions:</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298082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027" y="1440713"/>
            <a:ext cx="8952614" cy="4343400"/>
          </a:xfrm>
        </p:spPr>
        <p:txBody>
          <a:bodyPr/>
          <a:lstStyle/>
          <a:p>
            <a:pPr marL="0" indent="0">
              <a:buNone/>
            </a:pPr>
            <a:r>
              <a:rPr lang="en-US" sz="3600" dirty="0"/>
              <a:t>Reference Slides follow…</a:t>
            </a:r>
          </a:p>
          <a:p>
            <a:pPr marL="0" indent="0">
              <a:buNone/>
            </a:pPr>
            <a:r>
              <a:rPr lang="en-US" sz="3600" dirty="0"/>
              <a:t>Use as needed for additional detail or to answer follow-up questions.</a:t>
            </a:r>
          </a:p>
          <a:p>
            <a:pPr marL="0" indent="0">
              <a:buNone/>
            </a:pPr>
            <a:endParaRPr lang="en-US" dirty="0"/>
          </a:p>
          <a:p>
            <a:pPr marL="0" indent="0" algn="r">
              <a:buNone/>
            </a:pPr>
            <a:endParaRPr lang="en-US" dirty="0"/>
          </a:p>
        </p:txBody>
      </p:sp>
      <p:pic>
        <p:nvPicPr>
          <p:cNvPr id="4" name="Picture 3"/>
          <p:cNvPicPr>
            <a:picLocks noChangeAspect="1"/>
          </p:cNvPicPr>
          <p:nvPr/>
        </p:nvPicPr>
        <p:blipFill>
          <a:blip r:embed="rId3"/>
          <a:stretch>
            <a:fillRect/>
          </a:stretch>
        </p:blipFill>
        <p:spPr>
          <a:xfrm>
            <a:off x="7659633" y="4589254"/>
            <a:ext cx="1865269" cy="1354347"/>
          </a:xfrm>
          <a:prstGeom prst="rect">
            <a:avLst/>
          </a:prstGeom>
        </p:spPr>
      </p:pic>
    </p:spTree>
    <p:extLst>
      <p:ext uri="{BB962C8B-B14F-4D97-AF65-F5344CB8AC3E}">
        <p14:creationId xmlns:p14="http://schemas.microsoft.com/office/powerpoint/2010/main" val="132878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 Representation!</a:t>
            </a:r>
          </a:p>
        </p:txBody>
      </p:sp>
      <p:sp>
        <p:nvSpPr>
          <p:cNvPr id="3" name="Content Placeholder 2"/>
          <p:cNvSpPr>
            <a:spLocks noGrp="1"/>
          </p:cNvSpPr>
          <p:nvPr>
            <p:ph idx="1"/>
          </p:nvPr>
        </p:nvSpPr>
        <p:spPr>
          <a:xfrm>
            <a:off x="732370" y="3183099"/>
            <a:ext cx="3357348" cy="3128992"/>
          </a:xfrm>
        </p:spPr>
        <p:txBody>
          <a:bodyPr>
            <a:normAutofit/>
          </a:bodyPr>
          <a:lstStyle/>
          <a:p>
            <a:pPr>
              <a:spcBef>
                <a:spcPts val="1800"/>
              </a:spcBef>
              <a:buClr>
                <a:schemeClr val="accent2">
                  <a:lumMod val="75000"/>
                </a:schemeClr>
              </a:buClr>
              <a:buFont typeface="Arial" panose="020B0604020202020204" pitchFamily="34" charset="0"/>
              <a:buChar char="•"/>
            </a:pPr>
            <a:r>
              <a:rPr lang="en-US" sz="2200" dirty="0"/>
              <a:t>U. S House of Representatives</a:t>
            </a:r>
          </a:p>
          <a:p>
            <a:pPr>
              <a:spcBef>
                <a:spcPts val="1800"/>
              </a:spcBef>
              <a:buClr>
                <a:schemeClr val="accent2">
                  <a:lumMod val="75000"/>
                </a:schemeClr>
              </a:buClr>
              <a:buFont typeface="Arial" panose="020B0604020202020204" pitchFamily="34" charset="0"/>
              <a:buChar char="•"/>
            </a:pPr>
            <a:r>
              <a:rPr lang="en-US" sz="2200" dirty="0"/>
              <a:t>State Legislative Districts</a:t>
            </a:r>
          </a:p>
          <a:p>
            <a:pPr>
              <a:spcBef>
                <a:spcPts val="1800"/>
              </a:spcBef>
              <a:buClr>
                <a:schemeClr val="accent2">
                  <a:lumMod val="75000"/>
                </a:schemeClr>
              </a:buClr>
              <a:buFont typeface="Arial" panose="020B0604020202020204" pitchFamily="34" charset="0"/>
              <a:buChar char="•"/>
            </a:pPr>
            <a:r>
              <a:rPr lang="en-US" sz="2200" dirty="0"/>
              <a:t>Local Governments, Schools and Fire Districts</a:t>
            </a:r>
          </a:p>
          <a:p>
            <a:pPr>
              <a:spcBef>
                <a:spcPts val="1800"/>
              </a:spcBef>
              <a:buClr>
                <a:schemeClr val="accent2">
                  <a:lumMod val="75000"/>
                </a:schemeClr>
              </a:buClr>
              <a:buFont typeface="Arial" panose="020B0604020202020204" pitchFamily="34" charset="0"/>
              <a:buChar char="•"/>
            </a:pPr>
            <a:endParaRPr lang="en-US" sz="2200" dirty="0"/>
          </a:p>
        </p:txBody>
      </p:sp>
      <p:sp>
        <p:nvSpPr>
          <p:cNvPr id="6" name="Content Placeholder 2">
            <a:extLst>
              <a:ext uri="{FF2B5EF4-FFF2-40B4-BE49-F238E27FC236}">
                <a16:creationId xmlns="" xmlns:a16="http://schemas.microsoft.com/office/drawing/2014/main" id="{51411ADC-CBD0-4962-ACF5-81FB2204E580}"/>
              </a:ext>
            </a:extLst>
          </p:cNvPr>
          <p:cNvSpPr txBox="1">
            <a:spLocks/>
          </p:cNvSpPr>
          <p:nvPr/>
        </p:nvSpPr>
        <p:spPr>
          <a:xfrm>
            <a:off x="4189863" y="3207224"/>
            <a:ext cx="3671247" cy="334819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lvl="1" indent="-342900">
              <a:spcBef>
                <a:spcPts val="1800"/>
              </a:spcBef>
              <a:buClr>
                <a:schemeClr val="accent2">
                  <a:lumMod val="75000"/>
                </a:schemeClr>
              </a:buClr>
              <a:buFont typeface="Arial" panose="020B0604020202020204" pitchFamily="34" charset="0"/>
              <a:buChar char="•"/>
            </a:pPr>
            <a:r>
              <a:rPr lang="en-US" dirty="0"/>
              <a:t>Estimates say 2020 will be $900 Billion nationally</a:t>
            </a:r>
          </a:p>
          <a:p>
            <a:pPr marL="342900" lvl="1" indent="-342900">
              <a:spcBef>
                <a:spcPts val="1800"/>
              </a:spcBef>
              <a:buClr>
                <a:schemeClr val="accent2">
                  <a:lumMod val="75000"/>
                </a:schemeClr>
              </a:buClr>
              <a:buFont typeface="Arial" panose="020B0604020202020204" pitchFamily="34" charset="0"/>
              <a:buChar char="•"/>
            </a:pPr>
            <a:r>
              <a:rPr lang="en-US" dirty="0"/>
              <a:t>Washington State receives $14B federal funds annual</a:t>
            </a:r>
          </a:p>
          <a:p>
            <a:pPr>
              <a:spcBef>
                <a:spcPts val="1800"/>
              </a:spcBef>
              <a:buClr>
                <a:schemeClr val="accent2">
                  <a:lumMod val="75000"/>
                </a:schemeClr>
              </a:buClr>
              <a:buFont typeface="Arial" panose="020B0604020202020204" pitchFamily="34" charset="0"/>
              <a:buChar char="•"/>
            </a:pPr>
            <a:endParaRPr lang="en-US" sz="2200" dirty="0"/>
          </a:p>
        </p:txBody>
      </p:sp>
      <p:sp>
        <p:nvSpPr>
          <p:cNvPr id="7" name="Content Placeholder 2">
            <a:extLst>
              <a:ext uri="{FF2B5EF4-FFF2-40B4-BE49-F238E27FC236}">
                <a16:creationId xmlns="" xmlns:a16="http://schemas.microsoft.com/office/drawing/2014/main" id="{D11054B3-4F43-42EB-8A40-6819BBBA5BDD}"/>
              </a:ext>
            </a:extLst>
          </p:cNvPr>
          <p:cNvSpPr txBox="1">
            <a:spLocks/>
          </p:cNvSpPr>
          <p:nvPr/>
        </p:nvSpPr>
        <p:spPr>
          <a:xfrm>
            <a:off x="8461612" y="3207224"/>
            <a:ext cx="3188965" cy="334819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Tx/>
              <a:buSzPct val="110000"/>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ClrTx/>
              <a:buSzPct val="110000"/>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ClrTx/>
              <a:buSzPct val="110000"/>
              <a:buFont typeface="Wingdings 2" pitchFamily="18" charset="2"/>
              <a:buChar char=""/>
              <a:defRPr sz="1800" kern="1200">
                <a:solidFill>
                  <a:schemeClr val="tx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lvl="1" indent="-342900">
              <a:spcBef>
                <a:spcPts val="1800"/>
              </a:spcBef>
              <a:buClr>
                <a:schemeClr val="accent2">
                  <a:lumMod val="75000"/>
                </a:schemeClr>
              </a:buClr>
              <a:buFont typeface="Arial" panose="020B0604020202020204" pitchFamily="34" charset="0"/>
              <a:buChar char="•"/>
            </a:pPr>
            <a:r>
              <a:rPr lang="en-US" dirty="0"/>
              <a:t>Businesses </a:t>
            </a:r>
          </a:p>
          <a:p>
            <a:pPr marL="342900" lvl="1" indent="-342900">
              <a:spcBef>
                <a:spcPts val="1800"/>
              </a:spcBef>
              <a:buClr>
                <a:schemeClr val="accent2">
                  <a:lumMod val="75000"/>
                </a:schemeClr>
              </a:buClr>
              <a:buFont typeface="Arial" panose="020B0604020202020204" pitchFamily="34" charset="0"/>
              <a:buChar char="•"/>
            </a:pPr>
            <a:r>
              <a:rPr lang="en-US" dirty="0"/>
              <a:t>Nonprofits </a:t>
            </a:r>
          </a:p>
          <a:p>
            <a:pPr marL="342900" lvl="1" indent="-342900">
              <a:spcBef>
                <a:spcPts val="1800"/>
              </a:spcBef>
              <a:buClr>
                <a:schemeClr val="accent2">
                  <a:lumMod val="75000"/>
                </a:schemeClr>
              </a:buClr>
              <a:buFont typeface="Arial" panose="020B0604020202020204" pitchFamily="34" charset="0"/>
              <a:buChar char="•"/>
            </a:pPr>
            <a:r>
              <a:rPr lang="en-US" dirty="0"/>
              <a:t>Universities</a:t>
            </a:r>
          </a:p>
        </p:txBody>
      </p:sp>
      <p:sp>
        <p:nvSpPr>
          <p:cNvPr id="8" name="Rectangle 7">
            <a:extLst>
              <a:ext uri="{FF2B5EF4-FFF2-40B4-BE49-F238E27FC236}">
                <a16:creationId xmlns="" xmlns:a16="http://schemas.microsoft.com/office/drawing/2014/main" id="{F9900349-CCE4-442E-8EE8-BFE6C8C5350F}"/>
              </a:ext>
            </a:extLst>
          </p:cNvPr>
          <p:cNvSpPr/>
          <p:nvPr/>
        </p:nvSpPr>
        <p:spPr>
          <a:xfrm>
            <a:off x="732368" y="2091349"/>
            <a:ext cx="3116301"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Allocates representation</a:t>
            </a:r>
          </a:p>
        </p:txBody>
      </p:sp>
      <p:sp>
        <p:nvSpPr>
          <p:cNvPr id="9" name="Rectangle 8">
            <a:extLst>
              <a:ext uri="{FF2B5EF4-FFF2-40B4-BE49-F238E27FC236}">
                <a16:creationId xmlns="" xmlns:a16="http://schemas.microsoft.com/office/drawing/2014/main" id="{323B9978-503C-4321-A54A-AC0712179CBA}"/>
              </a:ext>
            </a:extLst>
          </p:cNvPr>
          <p:cNvSpPr/>
          <p:nvPr/>
        </p:nvSpPr>
        <p:spPr>
          <a:xfrm>
            <a:off x="4005556" y="2091349"/>
            <a:ext cx="4130786"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Allocates $</a:t>
            </a:r>
            <a:r>
              <a:rPr lang="en-US" sz="2400" b="1" dirty="0">
                <a:solidFill>
                  <a:schemeClr val="bg1"/>
                </a:solidFill>
              </a:rPr>
              <a:t>675 Billion </a:t>
            </a:r>
            <a:r>
              <a:rPr lang="en-US" sz="2400" dirty="0">
                <a:solidFill>
                  <a:schemeClr val="bg1"/>
                </a:solidFill>
              </a:rPr>
              <a:t>in federal programs (2015)</a:t>
            </a:r>
          </a:p>
        </p:txBody>
      </p:sp>
      <p:sp>
        <p:nvSpPr>
          <p:cNvPr id="10" name="Rectangle 9">
            <a:extLst>
              <a:ext uri="{FF2B5EF4-FFF2-40B4-BE49-F238E27FC236}">
                <a16:creationId xmlns="" xmlns:a16="http://schemas.microsoft.com/office/drawing/2014/main" id="{2A910470-5DDA-48F9-81D3-DC49E1A1A77F}"/>
              </a:ext>
            </a:extLst>
          </p:cNvPr>
          <p:cNvSpPr/>
          <p:nvPr/>
        </p:nvSpPr>
        <p:spPr>
          <a:xfrm>
            <a:off x="8293228" y="2091349"/>
            <a:ext cx="3357349" cy="920144"/>
          </a:xfrm>
          <a:prstGeom prst="rect">
            <a:avLst/>
          </a:prstGeom>
          <a:solidFill>
            <a:srgbClr val="00549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lnSpc>
                <a:spcPct val="90000"/>
              </a:lnSpc>
            </a:pPr>
            <a:r>
              <a:rPr lang="en-US" sz="2400" dirty="0">
                <a:solidFill>
                  <a:schemeClr val="bg1"/>
                </a:solidFill>
              </a:rPr>
              <a:t>Guides research and critical questions</a:t>
            </a:r>
          </a:p>
        </p:txBody>
      </p:sp>
    </p:spTree>
    <p:extLst>
      <p:ext uri="{BB962C8B-B14F-4D97-AF65-F5344CB8AC3E}">
        <p14:creationId xmlns:p14="http://schemas.microsoft.com/office/powerpoint/2010/main" val="334360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929979"/>
            <a:ext cx="12192000" cy="39474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Who Chooses Districts?</a:t>
            </a:r>
            <a:br>
              <a:rPr lang="en-US" dirty="0"/>
            </a:br>
            <a:endParaRPr lang="en-US" dirty="0"/>
          </a:p>
        </p:txBody>
      </p:sp>
      <p:pic>
        <p:nvPicPr>
          <p:cNvPr id="6" name="Content Placeholder 5" descr="Who chooses CDs.png"/>
          <p:cNvPicPr>
            <a:picLocks noGrp="1" noChangeAspect="1"/>
          </p:cNvPicPr>
          <p:nvPr>
            <p:ph idx="1"/>
          </p:nvPr>
        </p:nvPicPr>
        <p:blipFill rotWithShape="1">
          <a:blip r:embed="rId3">
            <a:extLst>
              <a:ext uri="{28A0092B-C50C-407E-A947-70E740481C1C}">
                <a14:useLocalDpi xmlns:a14="http://schemas.microsoft.com/office/drawing/2010/main" val="0"/>
              </a:ext>
            </a:extLst>
          </a:blip>
          <a:srcRect b="9159"/>
          <a:stretch/>
        </p:blipFill>
        <p:spPr>
          <a:xfrm>
            <a:off x="6181323" y="1906431"/>
            <a:ext cx="5591175" cy="3253398"/>
          </a:xfrm>
        </p:spPr>
      </p:pic>
      <p:pic>
        <p:nvPicPr>
          <p:cNvPr id="7" name="Picture 6" descr="Who chooses LDs.png"/>
          <p:cNvPicPr>
            <a:picLocks noChangeAspect="1"/>
          </p:cNvPicPr>
          <p:nvPr/>
        </p:nvPicPr>
        <p:blipFill rotWithShape="1">
          <a:blip r:embed="rId4">
            <a:extLst>
              <a:ext uri="{28A0092B-C50C-407E-A947-70E740481C1C}">
                <a14:useLocalDpi xmlns:a14="http://schemas.microsoft.com/office/drawing/2010/main" val="0"/>
              </a:ext>
            </a:extLst>
          </a:blip>
          <a:srcRect b="10378"/>
          <a:stretch/>
        </p:blipFill>
        <p:spPr>
          <a:xfrm>
            <a:off x="495791" y="1933758"/>
            <a:ext cx="5278311" cy="3160756"/>
          </a:xfrm>
          <a:prstGeom prst="rect">
            <a:avLst/>
          </a:prstGeom>
        </p:spPr>
      </p:pic>
      <p:sp>
        <p:nvSpPr>
          <p:cNvPr id="11" name="TextBox 10"/>
          <p:cNvSpPr txBox="1"/>
          <p:nvPr/>
        </p:nvSpPr>
        <p:spPr>
          <a:xfrm>
            <a:off x="7141236" y="1450395"/>
            <a:ext cx="3671348" cy="461665"/>
          </a:xfrm>
          <a:prstGeom prst="rect">
            <a:avLst/>
          </a:prstGeom>
          <a:noFill/>
        </p:spPr>
        <p:txBody>
          <a:bodyPr wrap="none" rtlCol="0">
            <a:spAutoFit/>
          </a:bodyPr>
          <a:lstStyle/>
          <a:p>
            <a:r>
              <a:rPr lang="en-US" sz="2400" b="1" dirty="0"/>
              <a:t>Congressional Districts</a:t>
            </a:r>
          </a:p>
        </p:txBody>
      </p:sp>
      <p:sp>
        <p:nvSpPr>
          <p:cNvPr id="12" name="TextBox 11"/>
          <p:cNvSpPr txBox="1"/>
          <p:nvPr/>
        </p:nvSpPr>
        <p:spPr>
          <a:xfrm>
            <a:off x="1799368" y="1450395"/>
            <a:ext cx="3144310" cy="461665"/>
          </a:xfrm>
          <a:prstGeom prst="rect">
            <a:avLst/>
          </a:prstGeom>
          <a:noFill/>
        </p:spPr>
        <p:txBody>
          <a:bodyPr wrap="none" rtlCol="0">
            <a:spAutoFit/>
          </a:bodyPr>
          <a:lstStyle/>
          <a:p>
            <a:r>
              <a:rPr lang="en-US" sz="2400" b="1" dirty="0"/>
              <a:t>Legislative Districts</a:t>
            </a:r>
          </a:p>
        </p:txBody>
      </p:sp>
      <p:sp>
        <p:nvSpPr>
          <p:cNvPr id="14" name="TextBox 13"/>
          <p:cNvSpPr txBox="1"/>
          <p:nvPr/>
        </p:nvSpPr>
        <p:spPr>
          <a:xfrm>
            <a:off x="1097280" y="5460130"/>
            <a:ext cx="9513792" cy="369332"/>
          </a:xfrm>
          <a:prstGeom prst="rect">
            <a:avLst/>
          </a:prstGeom>
          <a:solidFill>
            <a:srgbClr val="FFFFFF"/>
          </a:solidFill>
        </p:spPr>
        <p:txBody>
          <a:bodyPr wrap="square" rtlCol="0">
            <a:spAutoFit/>
          </a:bodyPr>
          <a:lstStyle/>
          <a:p>
            <a:r>
              <a:rPr lang="en-US" b="1" dirty="0"/>
              <a:t>        Legislature          Independent Commission        Political Commission      N/A</a:t>
            </a:r>
          </a:p>
        </p:txBody>
      </p:sp>
      <p:sp>
        <p:nvSpPr>
          <p:cNvPr id="15" name="Oval 14"/>
          <p:cNvSpPr/>
          <p:nvPr/>
        </p:nvSpPr>
        <p:spPr>
          <a:xfrm>
            <a:off x="1479328" y="5605789"/>
            <a:ext cx="137160" cy="1371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flipH="1">
            <a:off x="3230894" y="5460130"/>
            <a:ext cx="270849" cy="302910"/>
          </a:xfrm>
          <a:prstGeom prst="ellipse">
            <a:avLst/>
          </a:prstGeom>
          <a:solidFill>
            <a:srgbClr val="5FB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660251" y="5571079"/>
            <a:ext cx="137160" cy="137160"/>
          </a:xfrm>
          <a:prstGeom prst="ellipse">
            <a:avLst/>
          </a:prstGeom>
          <a:solidFill>
            <a:srgbClr val="F0CB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9372518" y="5589863"/>
            <a:ext cx="137160" cy="13716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523380" y="4736034"/>
            <a:ext cx="3657943" cy="276999"/>
          </a:xfrm>
          <a:prstGeom prst="rect">
            <a:avLst/>
          </a:prstGeom>
          <a:noFill/>
        </p:spPr>
        <p:txBody>
          <a:bodyPr wrap="square" rtlCol="0">
            <a:spAutoFit/>
          </a:bodyPr>
          <a:lstStyle/>
          <a:p>
            <a:r>
              <a:rPr lang="en-US" sz="1200" dirty="0"/>
              <a:t>** includes results of 2018 Midterms</a:t>
            </a:r>
          </a:p>
        </p:txBody>
      </p:sp>
      <p:cxnSp>
        <p:nvCxnSpPr>
          <p:cNvPr id="4" name="Straight Arrow Connector 3"/>
          <p:cNvCxnSpPr>
            <a:stCxn id="17" idx="1"/>
          </p:cNvCxnSpPr>
          <p:nvPr/>
        </p:nvCxnSpPr>
        <p:spPr>
          <a:xfrm flipV="1">
            <a:off x="3462078" y="2359157"/>
            <a:ext cx="3549669" cy="3145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17" idx="7"/>
          </p:cNvCxnSpPr>
          <p:nvPr/>
        </p:nvCxnSpPr>
        <p:spPr>
          <a:xfrm flipH="1" flipV="1">
            <a:off x="1309814" y="2407150"/>
            <a:ext cx="1960745" cy="3097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806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419B96B-B422-4758-88A2-BEA8A96A7B9D}"/>
              </a:ext>
            </a:extLst>
          </p:cNvPr>
          <p:cNvSpPr/>
          <p:nvPr/>
        </p:nvSpPr>
        <p:spPr>
          <a:xfrm>
            <a:off x="-48380" y="1447918"/>
            <a:ext cx="12284530" cy="1018171"/>
          </a:xfrm>
          <a:prstGeom prst="rect">
            <a:avLst/>
          </a:prstGeom>
          <a:solidFill>
            <a:srgbClr val="2377F4"/>
          </a:solidFill>
          <a:ln>
            <a:noFill/>
          </a:ln>
        </p:spPr>
        <p:txBody>
          <a:bodyPr rot="0" vert="horz" wrap="square" lIns="91440" tIns="45720" rIns="91440" bIns="45720" anchor="t" anchorCtr="0" upright="1">
            <a:noAutofit/>
          </a:bodyPr>
          <a:lstStyle/>
          <a:p>
            <a:endParaRPr lang="en-US" dirty="0">
              <a:solidFill>
                <a:schemeClr val="tx1"/>
              </a:solidFill>
            </a:endParaRPr>
          </a:p>
        </p:txBody>
      </p:sp>
      <p:sp>
        <p:nvSpPr>
          <p:cNvPr id="2" name="Title 1"/>
          <p:cNvSpPr>
            <a:spLocks noGrp="1"/>
          </p:cNvSpPr>
          <p:nvPr>
            <p:ph type="title"/>
          </p:nvPr>
        </p:nvSpPr>
        <p:spPr/>
        <p:txBody>
          <a:bodyPr/>
          <a:lstStyle/>
          <a:p>
            <a:r>
              <a:rPr lang="en-US" dirty="0"/>
              <a:t>2011 WA Redistricting Commission</a:t>
            </a:r>
            <a:br>
              <a:rPr lang="en-US" dirty="0"/>
            </a:br>
            <a:endParaRPr lang="en-US" dirty="0"/>
          </a:p>
        </p:txBody>
      </p:sp>
      <p:pic>
        <p:nvPicPr>
          <p:cNvPr id="5" name="Picture 4" descr="Tom_Huff.jpg"/>
          <p:cNvPicPr>
            <a:picLocks noChangeAspect="1"/>
          </p:cNvPicPr>
          <p:nvPr/>
        </p:nvPicPr>
        <p:blipFill rotWithShape="1">
          <a:blip r:embed="rId3">
            <a:extLst>
              <a:ext uri="{28A0092B-C50C-407E-A947-70E740481C1C}">
                <a14:useLocalDpi xmlns:a14="http://schemas.microsoft.com/office/drawing/2010/main"/>
              </a:ext>
            </a:extLst>
          </a:blip>
          <a:srcRect l="4913" r="1" b="8861"/>
          <a:stretch/>
        </p:blipFill>
        <p:spPr>
          <a:xfrm>
            <a:off x="6792220" y="4948453"/>
            <a:ext cx="1193702" cy="1430172"/>
          </a:xfrm>
          <a:prstGeom prst="rect">
            <a:avLst/>
          </a:prstGeom>
        </p:spPr>
      </p:pic>
      <p:pic>
        <p:nvPicPr>
          <p:cNvPr id="6" name="Picture 5" descr="Dean_Foster.jpg"/>
          <p:cNvPicPr>
            <a:picLocks noChangeAspect="1"/>
          </p:cNvPicPr>
          <p:nvPr/>
        </p:nvPicPr>
        <p:blipFill rotWithShape="1">
          <a:blip r:embed="rId4">
            <a:extLst>
              <a:ext uri="{28A0092B-C50C-407E-A947-70E740481C1C}">
                <a14:useLocalDpi xmlns:a14="http://schemas.microsoft.com/office/drawing/2010/main"/>
              </a:ext>
            </a:extLst>
          </a:blip>
          <a:srcRect l="6059" r="2924" b="11556"/>
          <a:stretch/>
        </p:blipFill>
        <p:spPr>
          <a:xfrm>
            <a:off x="5003134" y="4948453"/>
            <a:ext cx="1177422" cy="1430172"/>
          </a:xfrm>
          <a:prstGeom prst="rect">
            <a:avLst/>
          </a:prstGeom>
        </p:spPr>
      </p:pic>
      <p:pic>
        <p:nvPicPr>
          <p:cNvPr id="7" name="Picture 6" descr="Tim_Cei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03133" y="3026320"/>
            <a:ext cx="1177422" cy="1471778"/>
          </a:xfrm>
          <a:prstGeom prst="rect">
            <a:avLst/>
          </a:prstGeom>
        </p:spPr>
      </p:pic>
      <p:pic>
        <p:nvPicPr>
          <p:cNvPr id="8" name="Picture 7" descr="Lura_Powell_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71411" y="3429000"/>
            <a:ext cx="1200190" cy="1500238"/>
          </a:xfrm>
          <a:prstGeom prst="rect">
            <a:avLst/>
          </a:prstGeom>
        </p:spPr>
      </p:pic>
      <p:pic>
        <p:nvPicPr>
          <p:cNvPr id="9" name="Picture 8" descr="Slade_Gorton.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92220" y="3026320"/>
            <a:ext cx="1193702" cy="1492128"/>
          </a:xfrm>
          <a:prstGeom prst="rect">
            <a:avLst/>
          </a:prstGeom>
        </p:spPr>
      </p:pic>
      <p:cxnSp>
        <p:nvCxnSpPr>
          <p:cNvPr id="11" name="Straight Connector 10"/>
          <p:cNvCxnSpPr/>
          <p:nvPr/>
        </p:nvCxnSpPr>
        <p:spPr>
          <a:xfrm>
            <a:off x="6493879" y="2800339"/>
            <a:ext cx="0" cy="392061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55482" y="4708347"/>
            <a:ext cx="4377037"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69379" y="2561260"/>
            <a:ext cx="1571649" cy="400110"/>
          </a:xfrm>
          <a:prstGeom prst="rect">
            <a:avLst/>
          </a:prstGeom>
          <a:noFill/>
        </p:spPr>
        <p:txBody>
          <a:bodyPr wrap="none" rtlCol="0">
            <a:spAutoFit/>
          </a:bodyPr>
          <a:lstStyle/>
          <a:p>
            <a:r>
              <a:rPr lang="en-US" sz="2000" b="1" dirty="0"/>
              <a:t>Republican</a:t>
            </a:r>
          </a:p>
        </p:txBody>
      </p:sp>
      <p:sp>
        <p:nvSpPr>
          <p:cNvPr id="17" name="TextBox 16"/>
          <p:cNvSpPr txBox="1"/>
          <p:nvPr/>
        </p:nvSpPr>
        <p:spPr>
          <a:xfrm>
            <a:off x="4881541" y="2550657"/>
            <a:ext cx="1380058" cy="400110"/>
          </a:xfrm>
          <a:prstGeom prst="rect">
            <a:avLst/>
          </a:prstGeom>
          <a:noFill/>
        </p:spPr>
        <p:txBody>
          <a:bodyPr wrap="none" rtlCol="0">
            <a:spAutoFit/>
          </a:bodyPr>
          <a:lstStyle/>
          <a:p>
            <a:r>
              <a:rPr lang="en-US" sz="2000" b="1" dirty="0"/>
              <a:t>Democrat</a:t>
            </a:r>
          </a:p>
        </p:txBody>
      </p:sp>
      <p:sp>
        <p:nvSpPr>
          <p:cNvPr id="18" name="TextBox 17"/>
          <p:cNvSpPr txBox="1"/>
          <p:nvPr/>
        </p:nvSpPr>
        <p:spPr>
          <a:xfrm>
            <a:off x="3845904" y="5459306"/>
            <a:ext cx="960519" cy="400110"/>
          </a:xfrm>
          <a:prstGeom prst="rect">
            <a:avLst/>
          </a:prstGeom>
          <a:noFill/>
        </p:spPr>
        <p:txBody>
          <a:bodyPr wrap="none" rtlCol="0">
            <a:spAutoFit/>
          </a:bodyPr>
          <a:lstStyle/>
          <a:p>
            <a:r>
              <a:rPr lang="en-US" sz="2000" b="1" dirty="0"/>
              <a:t>House</a:t>
            </a:r>
          </a:p>
        </p:txBody>
      </p:sp>
      <p:sp>
        <p:nvSpPr>
          <p:cNvPr id="19" name="TextBox 18"/>
          <p:cNvSpPr txBox="1"/>
          <p:nvPr/>
        </p:nvSpPr>
        <p:spPr>
          <a:xfrm>
            <a:off x="3759250" y="3508209"/>
            <a:ext cx="1034963" cy="400110"/>
          </a:xfrm>
          <a:prstGeom prst="rect">
            <a:avLst/>
          </a:prstGeom>
          <a:noFill/>
        </p:spPr>
        <p:txBody>
          <a:bodyPr wrap="none" rtlCol="0">
            <a:spAutoFit/>
          </a:bodyPr>
          <a:lstStyle/>
          <a:p>
            <a:r>
              <a:rPr lang="en-US" sz="2000" b="1" dirty="0"/>
              <a:t>Senate</a:t>
            </a:r>
          </a:p>
        </p:txBody>
      </p:sp>
      <p:sp>
        <p:nvSpPr>
          <p:cNvPr id="20" name="TextBox 19"/>
          <p:cNvSpPr txBox="1"/>
          <p:nvPr/>
        </p:nvSpPr>
        <p:spPr>
          <a:xfrm>
            <a:off x="1141926" y="5009148"/>
            <a:ext cx="2059165" cy="369332"/>
          </a:xfrm>
          <a:prstGeom prst="rect">
            <a:avLst/>
          </a:prstGeom>
          <a:noFill/>
        </p:spPr>
        <p:txBody>
          <a:bodyPr wrap="none" rtlCol="0">
            <a:spAutoFit/>
          </a:bodyPr>
          <a:lstStyle/>
          <a:p>
            <a:r>
              <a:rPr lang="en-US" b="1" dirty="0"/>
              <a:t>Non-voting Chair</a:t>
            </a:r>
          </a:p>
        </p:txBody>
      </p:sp>
      <p:sp>
        <p:nvSpPr>
          <p:cNvPr id="21" name="TextBox 20"/>
          <p:cNvSpPr txBox="1"/>
          <p:nvPr/>
        </p:nvSpPr>
        <p:spPr>
          <a:xfrm>
            <a:off x="3759250" y="-1618757"/>
            <a:ext cx="7979281" cy="923330"/>
          </a:xfrm>
          <a:prstGeom prst="rect">
            <a:avLst/>
          </a:prstGeom>
          <a:noFill/>
        </p:spPr>
        <p:txBody>
          <a:bodyPr wrap="square" rtlCol="0">
            <a:spAutoFit/>
          </a:bodyPr>
          <a:lstStyle/>
          <a:p>
            <a:pPr lvl="1"/>
            <a:r>
              <a:rPr lang="en-US" dirty="0"/>
              <a:t>No elected officials or party officers in prior two-year period</a:t>
            </a:r>
          </a:p>
          <a:p>
            <a:pPr lvl="1"/>
            <a:r>
              <a:rPr lang="en-US" dirty="0"/>
              <a:t>No registered lobbyists within the past year  </a:t>
            </a:r>
          </a:p>
          <a:p>
            <a:endParaRPr lang="en-US" dirty="0"/>
          </a:p>
        </p:txBody>
      </p:sp>
      <p:sp>
        <p:nvSpPr>
          <p:cNvPr id="22" name="TextBox 21"/>
          <p:cNvSpPr txBox="1"/>
          <p:nvPr/>
        </p:nvSpPr>
        <p:spPr>
          <a:xfrm>
            <a:off x="727691" y="900152"/>
            <a:ext cx="5724531" cy="646331"/>
          </a:xfrm>
          <a:prstGeom prst="rect">
            <a:avLst/>
          </a:prstGeom>
          <a:noFill/>
        </p:spPr>
        <p:txBody>
          <a:bodyPr wrap="none" rtlCol="0">
            <a:spAutoFit/>
          </a:bodyPr>
          <a:lstStyle/>
          <a:p>
            <a:r>
              <a:rPr lang="en-US" dirty="0"/>
              <a:t>Established by constitutional amendment in 1983.</a:t>
            </a:r>
          </a:p>
          <a:p>
            <a:endParaRPr lang="en-US" dirty="0"/>
          </a:p>
        </p:txBody>
      </p:sp>
      <p:sp>
        <p:nvSpPr>
          <p:cNvPr id="23" name="TextBox 22"/>
          <p:cNvSpPr txBox="1"/>
          <p:nvPr/>
        </p:nvSpPr>
        <p:spPr>
          <a:xfrm>
            <a:off x="748694" y="1759296"/>
            <a:ext cx="11287362" cy="523220"/>
          </a:xfrm>
          <a:prstGeom prst="rect">
            <a:avLst/>
          </a:prstGeom>
          <a:noFill/>
        </p:spPr>
        <p:txBody>
          <a:bodyPr wrap="square" rtlCol="0">
            <a:spAutoFit/>
          </a:bodyPr>
          <a:lstStyle/>
          <a:p>
            <a:r>
              <a:rPr lang="en-US" sz="2800" b="1" dirty="0">
                <a:solidFill>
                  <a:schemeClr val="bg1"/>
                </a:solidFill>
              </a:rPr>
              <a:t>Members of the 2011 Redistricting Commission</a:t>
            </a:r>
          </a:p>
        </p:txBody>
      </p:sp>
    </p:spTree>
    <p:extLst>
      <p:ext uri="{BB962C8B-B14F-4D97-AF65-F5344CB8AC3E}">
        <p14:creationId xmlns:p14="http://schemas.microsoft.com/office/powerpoint/2010/main" val="99139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9" y="3176410"/>
            <a:ext cx="4068232" cy="1297619"/>
          </a:xfrm>
        </p:spPr>
        <p:txBody>
          <a:bodyPr/>
          <a:lstStyle/>
          <a:p>
            <a:r>
              <a:rPr lang="en-US" dirty="0"/>
              <a:t>Washington State</a:t>
            </a:r>
            <a:br>
              <a:rPr lang="en-US" dirty="0"/>
            </a:br>
            <a:r>
              <a:rPr lang="en-US" dirty="0"/>
              <a:t>Redistricting Rules</a:t>
            </a:r>
          </a:p>
        </p:txBody>
      </p:sp>
      <p:sp>
        <p:nvSpPr>
          <p:cNvPr id="3" name="Content Placeholder 2"/>
          <p:cNvSpPr>
            <a:spLocks noGrp="1"/>
          </p:cNvSpPr>
          <p:nvPr>
            <p:ph idx="1"/>
          </p:nvPr>
        </p:nvSpPr>
        <p:spPr>
          <a:xfrm>
            <a:off x="4962145" y="780288"/>
            <a:ext cx="6672874" cy="5359255"/>
          </a:xfrm>
        </p:spPr>
        <p:txBody>
          <a:bodyPr>
            <a:normAutofit fontScale="92500" lnSpcReduction="10000"/>
          </a:bodyPr>
          <a:lstStyle/>
          <a:p>
            <a:r>
              <a:rPr lang="en-US" sz="2800" dirty="0"/>
              <a:t>Maintain Equal Population	</a:t>
            </a:r>
          </a:p>
          <a:p>
            <a:r>
              <a:rPr lang="en-US" sz="2800" dirty="0"/>
              <a:t>Compact, contiguous, convenient</a:t>
            </a:r>
          </a:p>
          <a:p>
            <a:r>
              <a:rPr lang="en-US" sz="2800" dirty="0"/>
              <a:t>Minimize splitting Political Boundaries</a:t>
            </a:r>
          </a:p>
          <a:p>
            <a:pPr lvl="1"/>
            <a:r>
              <a:rPr lang="en-US" sz="2800" dirty="0"/>
              <a:t>County and municipality</a:t>
            </a:r>
          </a:p>
          <a:p>
            <a:r>
              <a:rPr lang="en-US" sz="2800" dirty="0"/>
              <a:t>Preserve Communities of Interest	</a:t>
            </a:r>
          </a:p>
          <a:p>
            <a:r>
              <a:rPr lang="en-US" sz="2800" dirty="0"/>
              <a:t>Prohibit Undue Favoritism</a:t>
            </a:r>
          </a:p>
          <a:p>
            <a:pPr lvl="1"/>
            <a:r>
              <a:rPr lang="en-US" sz="2800" dirty="0"/>
              <a:t>Party or group</a:t>
            </a:r>
          </a:p>
          <a:p>
            <a:pPr lvl="1"/>
            <a:r>
              <a:rPr lang="en-US" sz="2800" dirty="0"/>
              <a:t>Provide fair and effective representation</a:t>
            </a:r>
          </a:p>
          <a:p>
            <a:pPr lvl="1"/>
            <a:r>
              <a:rPr lang="en-US" sz="2800" dirty="0"/>
              <a:t>Encourage electoral competition</a:t>
            </a:r>
          </a:p>
        </p:txBody>
      </p:sp>
    </p:spTree>
    <p:extLst>
      <p:ext uri="{BB962C8B-B14F-4D97-AF65-F5344CB8AC3E}">
        <p14:creationId xmlns:p14="http://schemas.microsoft.com/office/powerpoint/2010/main" val="40145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8" y="302582"/>
            <a:ext cx="10723035" cy="824469"/>
          </a:xfrm>
        </p:spPr>
        <p:txBody>
          <a:bodyPr/>
          <a:lstStyle/>
          <a:p>
            <a:r>
              <a:rPr lang="en-US" dirty="0"/>
              <a:t>Commission Timeline</a:t>
            </a:r>
          </a:p>
        </p:txBody>
      </p:sp>
      <p:sp>
        <p:nvSpPr>
          <p:cNvPr id="3" name="Content Placeholder 2"/>
          <p:cNvSpPr>
            <a:spLocks noGrp="1"/>
          </p:cNvSpPr>
          <p:nvPr>
            <p:ph idx="1"/>
          </p:nvPr>
        </p:nvSpPr>
        <p:spPr>
          <a:xfrm>
            <a:off x="1101197" y="1153633"/>
            <a:ext cx="9985376" cy="5308127"/>
          </a:xfrm>
        </p:spPr>
        <p:txBody>
          <a:bodyPr>
            <a:noAutofit/>
          </a:bodyPr>
          <a:lstStyle/>
          <a:p>
            <a:pPr>
              <a:spcBef>
                <a:spcPts val="1200"/>
              </a:spcBef>
              <a:spcAft>
                <a:spcPts val="300"/>
              </a:spcAft>
            </a:pPr>
            <a:r>
              <a:rPr lang="en-US" sz="2800" dirty="0"/>
              <a:t>April 2020 – Census</a:t>
            </a:r>
          </a:p>
          <a:p>
            <a:pPr marL="0" indent="0">
              <a:spcBef>
                <a:spcPts val="1200"/>
              </a:spcBef>
              <a:spcAft>
                <a:spcPts val="300"/>
              </a:spcAft>
              <a:buNone/>
            </a:pPr>
            <a:r>
              <a:rPr lang="en-US" sz="2800" b="1" u="sng" dirty="0"/>
              <a:t>2021</a:t>
            </a:r>
          </a:p>
          <a:p>
            <a:pPr>
              <a:spcBef>
                <a:spcPts val="600"/>
              </a:spcBef>
              <a:spcAft>
                <a:spcPts val="300"/>
              </a:spcAft>
            </a:pPr>
            <a:r>
              <a:rPr lang="en-US" sz="2800" dirty="0"/>
              <a:t>Jan 15 – Commissioner Appointments</a:t>
            </a:r>
          </a:p>
          <a:p>
            <a:pPr>
              <a:spcBef>
                <a:spcPts val="600"/>
              </a:spcBef>
              <a:spcAft>
                <a:spcPts val="300"/>
              </a:spcAft>
            </a:pPr>
            <a:r>
              <a:rPr lang="en-US" sz="2800" dirty="0"/>
              <a:t>June – First round of public meetings (pre-maps)</a:t>
            </a:r>
          </a:p>
          <a:p>
            <a:pPr>
              <a:spcBef>
                <a:spcPts val="600"/>
              </a:spcBef>
              <a:spcAft>
                <a:spcPts val="300"/>
              </a:spcAft>
            </a:pPr>
            <a:r>
              <a:rPr lang="en-US" sz="2800" dirty="0" smtClean="0"/>
              <a:t>September - </a:t>
            </a:r>
            <a:r>
              <a:rPr lang="en-US" sz="2800" dirty="0"/>
              <a:t>Possible second round of public meetings (post-maps</a:t>
            </a:r>
            <a:r>
              <a:rPr lang="en-US" sz="2800" dirty="0" smtClean="0"/>
              <a:t>)</a:t>
            </a:r>
          </a:p>
          <a:p>
            <a:pPr>
              <a:spcBef>
                <a:spcPts val="600"/>
              </a:spcBef>
              <a:spcAft>
                <a:spcPts val="300"/>
              </a:spcAft>
            </a:pPr>
            <a:r>
              <a:rPr lang="en-US" sz="2800" dirty="0" smtClean="0"/>
              <a:t>November 15 – Maps must be finalized</a:t>
            </a:r>
            <a:endParaRPr lang="en-US" sz="2800" dirty="0"/>
          </a:p>
          <a:p>
            <a:pPr marL="0" indent="0">
              <a:spcBef>
                <a:spcPts val="1200"/>
              </a:spcBef>
              <a:spcAft>
                <a:spcPts val="300"/>
              </a:spcAft>
              <a:buNone/>
            </a:pPr>
            <a:r>
              <a:rPr lang="en-US" sz="2800" b="1" u="sng" dirty="0"/>
              <a:t>2022</a:t>
            </a:r>
          </a:p>
          <a:p>
            <a:pPr>
              <a:spcBef>
                <a:spcPts val="1200"/>
              </a:spcBef>
              <a:spcAft>
                <a:spcPts val="300"/>
              </a:spcAft>
            </a:pPr>
            <a:r>
              <a:rPr lang="en-US" sz="2800" dirty="0" smtClean="0"/>
              <a:t>April Primaries - New </a:t>
            </a:r>
            <a:r>
              <a:rPr lang="en-US" sz="2800" dirty="0"/>
              <a:t>districts in use</a:t>
            </a:r>
          </a:p>
          <a:p>
            <a:pPr>
              <a:spcBef>
                <a:spcPts val="1200"/>
              </a:spcBef>
              <a:spcAft>
                <a:spcPts val="300"/>
              </a:spcAft>
            </a:pPr>
            <a:endParaRPr lang="en-US" sz="2800" dirty="0"/>
          </a:p>
        </p:txBody>
      </p:sp>
    </p:spTree>
    <p:extLst>
      <p:ext uri="{BB962C8B-B14F-4D97-AF65-F5344CB8AC3E}">
        <p14:creationId xmlns:p14="http://schemas.microsoft.com/office/powerpoint/2010/main" val="286423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762" y="328894"/>
            <a:ext cx="8042276" cy="973214"/>
          </a:xfrm>
        </p:spPr>
        <p:txBody>
          <a:bodyPr/>
          <a:lstStyle/>
          <a:p>
            <a:pPr algn="ctr"/>
            <a:r>
              <a:rPr lang="en-US" sz="4500" dirty="0"/>
              <a:t>REFORM BILLS</a:t>
            </a:r>
          </a:p>
        </p:txBody>
      </p:sp>
      <p:sp>
        <p:nvSpPr>
          <p:cNvPr id="3" name="TextBox 2"/>
          <p:cNvSpPr txBox="1"/>
          <p:nvPr/>
        </p:nvSpPr>
        <p:spPr>
          <a:xfrm>
            <a:off x="1768538" y="1302108"/>
            <a:ext cx="7920744" cy="4544834"/>
          </a:xfrm>
          <a:prstGeom prst="rect">
            <a:avLst/>
          </a:prstGeom>
          <a:noFill/>
        </p:spPr>
        <p:txBody>
          <a:bodyPr wrap="square" rtlCol="0">
            <a:spAutoFit/>
          </a:bodyPr>
          <a:lstStyle/>
          <a:p>
            <a:pPr>
              <a:spcBef>
                <a:spcPts val="450"/>
              </a:spcBef>
            </a:pPr>
            <a:r>
              <a:rPr lang="en-US" sz="3200" b="1" u="sng" dirty="0"/>
              <a:t>Bill #1 - HB 2575 </a:t>
            </a:r>
            <a:endParaRPr lang="en-US" sz="3200" b="1" u="sng" dirty="0" smtClean="0"/>
          </a:p>
          <a:p>
            <a:pPr>
              <a:spcBef>
                <a:spcPts val="450"/>
              </a:spcBef>
            </a:pPr>
            <a:r>
              <a:rPr lang="en-US" sz="3200" b="1" u="sng" dirty="0" smtClean="0"/>
              <a:t>(</a:t>
            </a:r>
            <a:r>
              <a:rPr lang="en-US" sz="3200" b="1" u="sng" dirty="0"/>
              <a:t>2020 </a:t>
            </a:r>
            <a:r>
              <a:rPr lang="en-US" sz="3200" b="1" u="sng" dirty="0" smtClean="0"/>
              <a:t>Session – Did not pass)</a:t>
            </a:r>
            <a:endParaRPr lang="en-US" sz="3200" b="1" u="sng" dirty="0"/>
          </a:p>
          <a:p>
            <a:pPr>
              <a:spcBef>
                <a:spcPts val="450"/>
              </a:spcBef>
            </a:pPr>
            <a:r>
              <a:rPr lang="en-US" sz="3200" dirty="0"/>
              <a:t>Increase Effectiveness, Transparency </a:t>
            </a:r>
          </a:p>
          <a:p>
            <a:pPr>
              <a:spcBef>
                <a:spcPts val="450"/>
              </a:spcBef>
            </a:pPr>
            <a:r>
              <a:rPr lang="en-US" sz="3200" dirty="0"/>
              <a:t>and Accountability</a:t>
            </a:r>
          </a:p>
          <a:p>
            <a:pPr>
              <a:spcBef>
                <a:spcPts val="450"/>
              </a:spcBef>
              <a:spcAft>
                <a:spcPts val="450"/>
              </a:spcAft>
            </a:pPr>
            <a:endParaRPr lang="en-US" sz="3200" dirty="0"/>
          </a:p>
          <a:p>
            <a:pPr>
              <a:spcBef>
                <a:spcPts val="450"/>
              </a:spcBef>
            </a:pPr>
            <a:r>
              <a:rPr lang="en-US" sz="3200" b="1" u="sng" dirty="0"/>
              <a:t>Bill #2 – Future Work!</a:t>
            </a:r>
          </a:p>
          <a:p>
            <a:pPr>
              <a:spcBef>
                <a:spcPts val="450"/>
              </a:spcBef>
            </a:pPr>
            <a:r>
              <a:rPr lang="en-US" sz="3200" dirty="0"/>
              <a:t>Create a </a:t>
            </a:r>
          </a:p>
          <a:p>
            <a:pPr>
              <a:spcBef>
                <a:spcPts val="450"/>
              </a:spcBef>
            </a:pPr>
            <a:r>
              <a:rPr lang="en-US" sz="3200" dirty="0"/>
              <a:t>Citizen Commission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827" y="2731163"/>
            <a:ext cx="3923071" cy="2754625"/>
          </a:xfrm>
          <a:prstGeom prst="rect">
            <a:avLst/>
          </a:prstGeom>
          <a:ln>
            <a:solidFill>
              <a:schemeClr val="tx1"/>
            </a:solidFill>
          </a:ln>
        </p:spPr>
      </p:pic>
    </p:spTree>
    <p:extLst>
      <p:ext uri="{BB962C8B-B14F-4D97-AF65-F5344CB8AC3E}">
        <p14:creationId xmlns:p14="http://schemas.microsoft.com/office/powerpoint/2010/main" val="85477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419B96B-B422-4758-88A2-BEA8A96A7B9D}"/>
              </a:ext>
            </a:extLst>
          </p:cNvPr>
          <p:cNvSpPr/>
          <p:nvPr/>
        </p:nvSpPr>
        <p:spPr>
          <a:xfrm>
            <a:off x="-4484271" y="871436"/>
            <a:ext cx="17285872" cy="869055"/>
          </a:xfrm>
          <a:prstGeom prst="rect">
            <a:avLst/>
          </a:prstGeom>
          <a:solidFill>
            <a:srgbClr val="2377F4"/>
          </a:solidFill>
          <a:ln>
            <a:noFill/>
          </a:ln>
        </p:spPr>
        <p:txBody>
          <a:bodyPr rot="0" vert="horz" wrap="square" lIns="68580" tIns="34290" rIns="68580" bIns="34290" anchor="t" anchorCtr="0" upright="1">
            <a:noAutofit/>
          </a:bodyPr>
          <a:lstStyle/>
          <a:p>
            <a:endParaRPr lang="en-US" sz="1350" dirty="0"/>
          </a:p>
        </p:txBody>
      </p:sp>
      <p:sp>
        <p:nvSpPr>
          <p:cNvPr id="2" name="Title 1"/>
          <p:cNvSpPr>
            <a:spLocks noGrp="1"/>
          </p:cNvSpPr>
          <p:nvPr>
            <p:ph type="title"/>
          </p:nvPr>
        </p:nvSpPr>
        <p:spPr>
          <a:xfrm>
            <a:off x="981730" y="41318"/>
            <a:ext cx="14116832" cy="1476769"/>
          </a:xfrm>
        </p:spPr>
        <p:txBody>
          <a:bodyPr/>
          <a:lstStyle/>
          <a:p>
            <a:r>
              <a:rPr lang="en-US" dirty="0"/>
              <a:t>2031 Commission</a:t>
            </a:r>
            <a:br>
              <a:rPr lang="en-US" dirty="0"/>
            </a:br>
            <a:endParaRPr lang="en-US" dirty="0"/>
          </a:p>
        </p:txBody>
      </p:sp>
      <p:pic>
        <p:nvPicPr>
          <p:cNvPr id="5" name="Picture 4" descr="Tom_Huff.jpg"/>
          <p:cNvPicPr>
            <a:picLocks noChangeAspect="1"/>
          </p:cNvPicPr>
          <p:nvPr/>
        </p:nvPicPr>
        <p:blipFill rotWithShape="1">
          <a:blip r:embed="rId3">
            <a:extLst>
              <a:ext uri="{28A0092B-C50C-407E-A947-70E740481C1C}">
                <a14:useLocalDpi xmlns:a14="http://schemas.microsoft.com/office/drawing/2010/main"/>
              </a:ext>
            </a:extLst>
          </a:blip>
          <a:srcRect l="4913" r="1" b="8861"/>
          <a:stretch/>
        </p:blipFill>
        <p:spPr>
          <a:xfrm>
            <a:off x="5403684" y="4094696"/>
            <a:ext cx="1292566" cy="1548620"/>
          </a:xfrm>
          <a:prstGeom prst="rect">
            <a:avLst/>
          </a:prstGeom>
        </p:spPr>
      </p:pic>
      <p:pic>
        <p:nvPicPr>
          <p:cNvPr id="6" name="Picture 5" descr="Dean_Foster.jpg"/>
          <p:cNvPicPr>
            <a:picLocks noChangeAspect="1"/>
          </p:cNvPicPr>
          <p:nvPr/>
        </p:nvPicPr>
        <p:blipFill rotWithShape="1">
          <a:blip r:embed="rId4">
            <a:extLst>
              <a:ext uri="{28A0092B-C50C-407E-A947-70E740481C1C}">
                <a14:useLocalDpi xmlns:a14="http://schemas.microsoft.com/office/drawing/2010/main"/>
              </a:ext>
            </a:extLst>
          </a:blip>
          <a:srcRect l="6059" r="2924" b="11556"/>
          <a:stretch/>
        </p:blipFill>
        <p:spPr>
          <a:xfrm>
            <a:off x="5403684" y="2286978"/>
            <a:ext cx="1229716" cy="1493691"/>
          </a:xfrm>
          <a:prstGeom prst="rect">
            <a:avLst/>
          </a:prstGeom>
        </p:spPr>
      </p:pic>
      <p:pic>
        <p:nvPicPr>
          <p:cNvPr id="7" name="Picture 6" descr="Tim_Cei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25610" y="2209010"/>
            <a:ext cx="1330538" cy="1663173"/>
          </a:xfrm>
          <a:prstGeom prst="rect">
            <a:avLst/>
          </a:prstGeom>
        </p:spPr>
      </p:pic>
      <p:pic>
        <p:nvPicPr>
          <p:cNvPr id="8" name="Picture 7" descr="Lura_Powell_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1765" y="2843959"/>
            <a:ext cx="1498733" cy="1873417"/>
          </a:xfrm>
          <a:prstGeom prst="rect">
            <a:avLst/>
          </a:prstGeom>
        </p:spPr>
      </p:pic>
      <p:pic>
        <p:nvPicPr>
          <p:cNvPr id="9" name="Picture 8" descr="Slade_Gorton.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06025" y="4107154"/>
            <a:ext cx="1250123" cy="1562653"/>
          </a:xfrm>
          <a:prstGeom prst="rect">
            <a:avLst/>
          </a:prstGeom>
        </p:spPr>
      </p:pic>
      <p:cxnSp>
        <p:nvCxnSpPr>
          <p:cNvPr id="11" name="Straight Connector 10"/>
          <p:cNvCxnSpPr/>
          <p:nvPr/>
        </p:nvCxnSpPr>
        <p:spPr>
          <a:xfrm>
            <a:off x="5249157" y="2286978"/>
            <a:ext cx="1478" cy="2987381"/>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405817" y="3960939"/>
            <a:ext cx="6103972" cy="2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02263" y="4451686"/>
            <a:ext cx="1608507" cy="369332"/>
          </a:xfrm>
          <a:prstGeom prst="rect">
            <a:avLst/>
          </a:prstGeom>
          <a:noFill/>
        </p:spPr>
        <p:txBody>
          <a:bodyPr wrap="square" rtlCol="0">
            <a:spAutoFit/>
          </a:bodyPr>
          <a:lstStyle/>
          <a:p>
            <a:r>
              <a:rPr lang="en-US" b="1" dirty="0"/>
              <a:t>Republican</a:t>
            </a:r>
          </a:p>
        </p:txBody>
      </p:sp>
      <p:sp>
        <p:nvSpPr>
          <p:cNvPr id="17" name="TextBox 16"/>
          <p:cNvSpPr txBox="1"/>
          <p:nvPr/>
        </p:nvSpPr>
        <p:spPr>
          <a:xfrm>
            <a:off x="2332633" y="3012132"/>
            <a:ext cx="1419083" cy="369332"/>
          </a:xfrm>
          <a:prstGeom prst="rect">
            <a:avLst/>
          </a:prstGeom>
          <a:noFill/>
        </p:spPr>
        <p:txBody>
          <a:bodyPr wrap="square" rtlCol="0">
            <a:spAutoFit/>
          </a:bodyPr>
          <a:lstStyle/>
          <a:p>
            <a:r>
              <a:rPr lang="en-US" b="1" dirty="0"/>
              <a:t>Democrat</a:t>
            </a:r>
          </a:p>
        </p:txBody>
      </p:sp>
      <p:sp>
        <p:nvSpPr>
          <p:cNvPr id="18" name="TextBox 17"/>
          <p:cNvSpPr txBox="1"/>
          <p:nvPr/>
        </p:nvSpPr>
        <p:spPr>
          <a:xfrm>
            <a:off x="5440328" y="1797004"/>
            <a:ext cx="1004948" cy="369332"/>
          </a:xfrm>
          <a:prstGeom prst="rect">
            <a:avLst/>
          </a:prstGeom>
          <a:noFill/>
        </p:spPr>
        <p:txBody>
          <a:bodyPr wrap="square" rtlCol="0">
            <a:spAutoFit/>
          </a:bodyPr>
          <a:lstStyle/>
          <a:p>
            <a:r>
              <a:rPr lang="en-US" b="1" dirty="0"/>
              <a:t>House</a:t>
            </a:r>
          </a:p>
        </p:txBody>
      </p:sp>
      <p:sp>
        <p:nvSpPr>
          <p:cNvPr id="19" name="TextBox 18"/>
          <p:cNvSpPr txBox="1"/>
          <p:nvPr/>
        </p:nvSpPr>
        <p:spPr>
          <a:xfrm>
            <a:off x="3971092" y="1799858"/>
            <a:ext cx="1083030" cy="369332"/>
          </a:xfrm>
          <a:prstGeom prst="rect">
            <a:avLst/>
          </a:prstGeom>
          <a:noFill/>
        </p:spPr>
        <p:txBody>
          <a:bodyPr wrap="square" rtlCol="0">
            <a:spAutoFit/>
          </a:bodyPr>
          <a:lstStyle/>
          <a:p>
            <a:r>
              <a:rPr lang="en-US" b="1" dirty="0"/>
              <a:t>Senate</a:t>
            </a:r>
          </a:p>
        </p:txBody>
      </p:sp>
      <p:sp>
        <p:nvSpPr>
          <p:cNvPr id="20" name="TextBox 19"/>
          <p:cNvSpPr txBox="1"/>
          <p:nvPr/>
        </p:nvSpPr>
        <p:spPr>
          <a:xfrm>
            <a:off x="338041" y="5029964"/>
            <a:ext cx="2087554" cy="338554"/>
          </a:xfrm>
          <a:prstGeom prst="rect">
            <a:avLst/>
          </a:prstGeom>
          <a:noFill/>
        </p:spPr>
        <p:txBody>
          <a:bodyPr wrap="square" rtlCol="0">
            <a:spAutoFit/>
          </a:bodyPr>
          <a:lstStyle/>
          <a:p>
            <a:r>
              <a:rPr lang="en-US" sz="1600" b="1" dirty="0"/>
              <a:t>Non-voting Chair</a:t>
            </a:r>
          </a:p>
        </p:txBody>
      </p:sp>
      <p:sp>
        <p:nvSpPr>
          <p:cNvPr id="21" name="TextBox 20"/>
          <p:cNvSpPr txBox="1"/>
          <p:nvPr/>
        </p:nvSpPr>
        <p:spPr>
          <a:xfrm>
            <a:off x="2449381" y="-1312862"/>
            <a:ext cx="7878519" cy="715581"/>
          </a:xfrm>
          <a:prstGeom prst="rect">
            <a:avLst/>
          </a:prstGeom>
          <a:noFill/>
        </p:spPr>
        <p:txBody>
          <a:bodyPr wrap="square" rtlCol="0">
            <a:spAutoFit/>
          </a:bodyPr>
          <a:lstStyle/>
          <a:p>
            <a:pPr lvl="1"/>
            <a:r>
              <a:rPr lang="en-US" sz="1350" dirty="0"/>
              <a:t>No elected officials or party officers in prior two-year period</a:t>
            </a:r>
          </a:p>
          <a:p>
            <a:pPr lvl="1"/>
            <a:r>
              <a:rPr lang="en-US" sz="1350" dirty="0"/>
              <a:t>No registered lobbyists within the past year  </a:t>
            </a:r>
          </a:p>
          <a:p>
            <a:endParaRPr lang="en-US" sz="1350" dirty="0"/>
          </a:p>
        </p:txBody>
      </p:sp>
      <p:sp>
        <p:nvSpPr>
          <p:cNvPr id="23" name="TextBox 22"/>
          <p:cNvSpPr txBox="1"/>
          <p:nvPr/>
        </p:nvSpPr>
        <p:spPr>
          <a:xfrm>
            <a:off x="981730" y="966281"/>
            <a:ext cx="7924441" cy="584775"/>
          </a:xfrm>
          <a:prstGeom prst="rect">
            <a:avLst/>
          </a:prstGeom>
          <a:noFill/>
        </p:spPr>
        <p:txBody>
          <a:bodyPr wrap="square" rtlCol="0">
            <a:spAutoFit/>
          </a:bodyPr>
          <a:lstStyle/>
          <a:p>
            <a:r>
              <a:rPr lang="en-US" sz="3200" dirty="0">
                <a:solidFill>
                  <a:schemeClr val="bg1"/>
                </a:solidFill>
              </a:rPr>
              <a:t>Proposed Structure</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6576" y="2269177"/>
            <a:ext cx="1448514" cy="1576095"/>
          </a:xfrm>
          <a:prstGeom prst="rect">
            <a:avLst/>
          </a:prstGeom>
          <a:ln>
            <a:solidFill>
              <a:schemeClr val="tx1"/>
            </a:solidFill>
          </a:ln>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2663" y="4170863"/>
            <a:ext cx="1399817" cy="1562653"/>
          </a:xfrm>
          <a:prstGeom prst="rect">
            <a:avLst/>
          </a:prstGeom>
          <a:ln>
            <a:solidFill>
              <a:schemeClr val="tx1"/>
            </a:solidFill>
          </a:ln>
        </p:spPr>
      </p:pic>
      <p:sp>
        <p:nvSpPr>
          <p:cNvPr id="30" name="TextBox 29"/>
          <p:cNvSpPr txBox="1"/>
          <p:nvPr/>
        </p:nvSpPr>
        <p:spPr>
          <a:xfrm>
            <a:off x="8509789" y="1903966"/>
            <a:ext cx="2872605" cy="369332"/>
          </a:xfrm>
          <a:prstGeom prst="rect">
            <a:avLst/>
          </a:prstGeom>
          <a:noFill/>
        </p:spPr>
        <p:txBody>
          <a:bodyPr wrap="square" rtlCol="0">
            <a:spAutoFit/>
          </a:bodyPr>
          <a:lstStyle/>
          <a:p>
            <a:r>
              <a:rPr lang="en-US" b="1" dirty="0"/>
              <a:t>Unaffiliated - Citizens</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8619" y="2979971"/>
            <a:ext cx="1311240" cy="1317093"/>
          </a:xfrm>
          <a:prstGeom prst="rect">
            <a:avLst/>
          </a:prstGeom>
          <a:ln>
            <a:solidFill>
              <a:schemeClr val="tx1"/>
            </a:solidFill>
          </a:ln>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0060" y="3752543"/>
            <a:ext cx="1311240" cy="1317093"/>
          </a:xfrm>
          <a:prstGeom prst="rect">
            <a:avLst/>
          </a:prstGeom>
          <a:ln>
            <a:solidFill>
              <a:schemeClr val="tx1"/>
            </a:solidFill>
          </a:ln>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0060" y="2391778"/>
            <a:ext cx="1311240" cy="1317093"/>
          </a:xfrm>
          <a:prstGeom prst="rect">
            <a:avLst/>
          </a:prstGeom>
          <a:ln>
            <a:solidFill>
              <a:schemeClr val="tx1"/>
            </a:solidFill>
          </a:ln>
        </p:spPr>
      </p:pic>
      <p:sp>
        <p:nvSpPr>
          <p:cNvPr id="34" name="TextBox 33"/>
          <p:cNvSpPr txBox="1"/>
          <p:nvPr/>
        </p:nvSpPr>
        <p:spPr>
          <a:xfrm>
            <a:off x="6842206" y="1797004"/>
            <a:ext cx="1083030" cy="369332"/>
          </a:xfrm>
          <a:prstGeom prst="rect">
            <a:avLst/>
          </a:prstGeom>
          <a:noFill/>
        </p:spPr>
        <p:txBody>
          <a:bodyPr wrap="square" rtlCol="0">
            <a:spAutoFit/>
          </a:bodyPr>
          <a:lstStyle/>
          <a:p>
            <a:r>
              <a:rPr lang="en-US" b="1"/>
              <a:t>Citizen</a:t>
            </a:r>
            <a:endParaRPr lang="en-US" b="1" dirty="0"/>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357" y="2317354"/>
            <a:ext cx="1435733" cy="1505786"/>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0060" y="2447013"/>
            <a:ext cx="1311240" cy="1261858"/>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1041" y="4162590"/>
            <a:ext cx="1316489" cy="1507216"/>
          </a:xfrm>
          <a:prstGeom prst="rect">
            <a:avLst/>
          </a:prstGeom>
        </p:spPr>
      </p:pic>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5530" y="3766804"/>
            <a:ext cx="1251816" cy="1252086"/>
          </a:xfrm>
          <a:prstGeom prst="rect">
            <a:avLst/>
          </a:prstGeom>
        </p:spPr>
      </p:pic>
      <p:sp>
        <p:nvSpPr>
          <p:cNvPr id="46" name="Rectangle 45"/>
          <p:cNvSpPr/>
          <p:nvPr/>
        </p:nvSpPr>
        <p:spPr>
          <a:xfrm>
            <a:off x="9224398" y="3229657"/>
            <a:ext cx="220570" cy="4341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6842206" y="6017587"/>
            <a:ext cx="4200711" cy="369332"/>
          </a:xfrm>
          <a:prstGeom prst="rect">
            <a:avLst/>
          </a:prstGeom>
          <a:solidFill>
            <a:schemeClr val="bg1"/>
          </a:solidFill>
          <a:ln>
            <a:solidFill>
              <a:schemeClr val="tx2"/>
            </a:solidFill>
          </a:ln>
        </p:spPr>
        <p:txBody>
          <a:bodyPr wrap="square">
            <a:spAutoFit/>
          </a:bodyPr>
          <a:lstStyle/>
          <a:p>
            <a:r>
              <a:rPr lang="en-US" b="1"/>
              <a:t>Require Bi-Partisan Simple Majority</a:t>
            </a:r>
          </a:p>
        </p:txBody>
      </p:sp>
    </p:spTree>
    <p:extLst>
      <p:ext uri="{BB962C8B-B14F-4D97-AF65-F5344CB8AC3E}">
        <p14:creationId xmlns:p14="http://schemas.microsoft.com/office/powerpoint/2010/main" val="40365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75" y="902208"/>
            <a:ext cx="8952614" cy="4881905"/>
          </a:xfrm>
        </p:spPr>
        <p:txBody>
          <a:bodyPr/>
          <a:lstStyle/>
          <a:p>
            <a:pPr marL="0" indent="0">
              <a:buNone/>
            </a:pPr>
            <a:endParaRPr lang="en-US" sz="2800" i="1" dirty="0"/>
          </a:p>
          <a:p>
            <a:pPr marL="0" indent="0">
              <a:buNone/>
            </a:pPr>
            <a:r>
              <a:rPr lang="en-US" sz="3600" b="1" dirty="0"/>
              <a:t>A national </a:t>
            </a:r>
            <a:r>
              <a:rPr lang="en-US" sz="3600" b="1" dirty="0" smtClean="0"/>
              <a:t>effort</a:t>
            </a:r>
            <a:endParaRPr lang="en-US" sz="3600" b="1" dirty="0"/>
          </a:p>
          <a:p>
            <a:pPr marL="0" indent="0">
              <a:buNone/>
            </a:pPr>
            <a:r>
              <a:rPr lang="en-US" sz="2800" i="1" dirty="0"/>
              <a:t>“…state and local </a:t>
            </a:r>
            <a:r>
              <a:rPr lang="en-US" sz="2800" i="1" dirty="0" smtClean="0"/>
              <a:t>Leagues of Women Voters </a:t>
            </a:r>
            <a:r>
              <a:rPr lang="en-US" sz="2800" i="1" dirty="0"/>
              <a:t>will engage residents in creating awareness about redistricting, its importance, and the impact redistricting has on how their vote is counted. Leagues will do this in their immediate and adjacent communities and in coalition with community partners.”  </a:t>
            </a:r>
          </a:p>
          <a:p>
            <a:pPr marL="0" indent="0">
              <a:buNone/>
            </a:pPr>
            <a:endParaRPr lang="en-US" dirty="0"/>
          </a:p>
          <a:p>
            <a:pPr marL="0" indent="0" algn="r">
              <a:buNone/>
            </a:pPr>
            <a:endParaRPr lang="en-US" dirty="0"/>
          </a:p>
        </p:txBody>
      </p:sp>
      <p:pic>
        <p:nvPicPr>
          <p:cNvPr id="4" name="Picture 3"/>
          <p:cNvPicPr>
            <a:picLocks noChangeAspect="1"/>
          </p:cNvPicPr>
          <p:nvPr/>
        </p:nvPicPr>
        <p:blipFill>
          <a:blip r:embed="rId3"/>
          <a:stretch>
            <a:fillRect/>
          </a:stretch>
        </p:blipFill>
        <p:spPr>
          <a:xfrm>
            <a:off x="9642844" y="5106939"/>
            <a:ext cx="1865269" cy="1354347"/>
          </a:xfrm>
          <a:prstGeom prst="rect">
            <a:avLst/>
          </a:prstGeom>
        </p:spPr>
      </p:pic>
      <p:pic>
        <p:nvPicPr>
          <p:cNvPr id="5" name="Picture 4"/>
          <p:cNvPicPr>
            <a:picLocks noChangeAspect="1"/>
          </p:cNvPicPr>
          <p:nvPr/>
        </p:nvPicPr>
        <p:blipFill>
          <a:blip r:embed="rId4"/>
          <a:stretch>
            <a:fillRect/>
          </a:stretch>
        </p:blipFill>
        <p:spPr>
          <a:xfrm>
            <a:off x="7284971" y="416740"/>
            <a:ext cx="4223142" cy="1901157"/>
          </a:xfrm>
          <a:prstGeom prst="rect">
            <a:avLst/>
          </a:prstGeom>
        </p:spPr>
      </p:pic>
    </p:spTree>
    <p:extLst>
      <p:ext uri="{BB962C8B-B14F-4D97-AF65-F5344CB8AC3E}">
        <p14:creationId xmlns:p14="http://schemas.microsoft.com/office/powerpoint/2010/main" val="3853789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6153EB7-E9D6-4E09-99F1-4A1A632C9FDD}"/>
              </a:ext>
            </a:extLst>
          </p:cNvPr>
          <p:cNvPicPr>
            <a:picLocks noChangeAspect="1"/>
          </p:cNvPicPr>
          <p:nvPr/>
        </p:nvPicPr>
        <p:blipFill>
          <a:blip r:embed="rId3"/>
          <a:stretch>
            <a:fillRect/>
          </a:stretch>
        </p:blipFill>
        <p:spPr>
          <a:xfrm rot="16200000">
            <a:off x="5786972" y="452967"/>
            <a:ext cx="6858000" cy="59520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360" t="13360" r="729"/>
          <a:stretch/>
        </p:blipFill>
        <p:spPr>
          <a:xfrm>
            <a:off x="7873233" y="1530219"/>
            <a:ext cx="3582170" cy="3612555"/>
          </a:xfrm>
          <a:prstGeom prst="rect">
            <a:avLst/>
          </a:prstGeom>
          <a:ln w="38100">
            <a:solidFill>
              <a:schemeClr val="tx1">
                <a:lumMod val="95000"/>
                <a:lumOff val="5000"/>
              </a:schemeClr>
            </a:solidFill>
          </a:ln>
        </p:spPr>
      </p:pic>
      <p:sp>
        <p:nvSpPr>
          <p:cNvPr id="2" name="Title 1"/>
          <p:cNvSpPr>
            <a:spLocks noGrp="1"/>
          </p:cNvSpPr>
          <p:nvPr>
            <p:ph type="title"/>
          </p:nvPr>
        </p:nvSpPr>
        <p:spPr>
          <a:xfrm>
            <a:off x="2364834" y="1836523"/>
            <a:ext cx="6447869" cy="791604"/>
          </a:xfrm>
        </p:spPr>
        <p:txBody>
          <a:bodyPr/>
          <a:lstStyle/>
          <a:p>
            <a:r>
              <a:rPr lang="en-US" sz="4800" dirty="0" smtClean="0"/>
              <a:t>What is a</a:t>
            </a:r>
            <a:br>
              <a:rPr lang="en-US" sz="4800" dirty="0" smtClean="0"/>
            </a:br>
            <a:r>
              <a:rPr lang="en-US" sz="4800" dirty="0" smtClean="0"/>
              <a:t>Speak </a:t>
            </a:r>
            <a:r>
              <a:rPr lang="en-US" sz="4800"/>
              <a:t>Up </a:t>
            </a:r>
            <a:r>
              <a:rPr lang="en-US" sz="4800" smtClean="0"/>
              <a:t/>
            </a:r>
            <a:br>
              <a:rPr lang="en-US" sz="4800" smtClean="0"/>
            </a:br>
            <a:r>
              <a:rPr lang="en-US" sz="4800" smtClean="0"/>
              <a:t>School</a:t>
            </a:r>
            <a:r>
              <a:rPr lang="en-US" sz="4800" dirty="0" smtClean="0"/>
              <a:t>?</a:t>
            </a:r>
            <a:endParaRPr lang="en-US" sz="6000" dirty="0"/>
          </a:p>
        </p:txBody>
      </p:sp>
      <p:sp>
        <p:nvSpPr>
          <p:cNvPr id="6" name="Content Placeholder 2"/>
          <p:cNvSpPr>
            <a:spLocks noGrp="1"/>
          </p:cNvSpPr>
          <p:nvPr>
            <p:ph idx="1"/>
          </p:nvPr>
        </p:nvSpPr>
        <p:spPr>
          <a:xfrm>
            <a:off x="499565" y="2922685"/>
            <a:ext cx="6557022" cy="3640754"/>
          </a:xfrm>
        </p:spPr>
        <p:txBody>
          <a:bodyPr>
            <a:normAutofit fontScale="77500" lnSpcReduction="20000"/>
          </a:bodyPr>
          <a:lstStyle/>
          <a:p>
            <a:pPr marL="0" indent="0">
              <a:lnSpc>
                <a:spcPct val="120000"/>
              </a:lnSpc>
              <a:spcBef>
                <a:spcPts val="0"/>
              </a:spcBef>
              <a:spcAft>
                <a:spcPts val="600"/>
              </a:spcAft>
              <a:buNone/>
            </a:pPr>
            <a:r>
              <a:rPr lang="en-US" sz="3500" dirty="0"/>
              <a:t>Training sessions to prepare people to testify to </a:t>
            </a:r>
            <a:r>
              <a:rPr lang="en-US" sz="3500" dirty="0" smtClean="0"/>
              <a:t>the </a:t>
            </a:r>
            <a:r>
              <a:rPr lang="en-US" sz="3500" dirty="0" smtClean="0"/>
              <a:t>2021 Washington State Redistricting </a:t>
            </a:r>
            <a:r>
              <a:rPr lang="en-US" sz="3500" dirty="0" smtClean="0"/>
              <a:t>Commission.</a:t>
            </a:r>
            <a:endParaRPr lang="en-US" sz="3500" dirty="0"/>
          </a:p>
          <a:p>
            <a:pPr marL="0" indent="0">
              <a:lnSpc>
                <a:spcPct val="120000"/>
              </a:lnSpc>
              <a:buNone/>
            </a:pPr>
            <a:r>
              <a:rPr lang="en-US" dirty="0"/>
              <a:t/>
            </a:r>
            <a:br>
              <a:rPr lang="en-US" dirty="0"/>
            </a:br>
            <a:r>
              <a:rPr lang="en-US" sz="3600" b="1" dirty="0"/>
              <a:t>We are looking for </a:t>
            </a:r>
            <a:r>
              <a:rPr lang="en-US" sz="3600" b="1" dirty="0" smtClean="0"/>
              <a:t>20 organizations throughout </a:t>
            </a:r>
            <a:r>
              <a:rPr lang="en-US" sz="3600" b="1" dirty="0"/>
              <a:t>W</a:t>
            </a:r>
            <a:r>
              <a:rPr lang="en-US" sz="3600" b="1" dirty="0" smtClean="0"/>
              <a:t>ashington to </a:t>
            </a:r>
            <a:r>
              <a:rPr lang="en-US" sz="3600" b="1" dirty="0"/>
              <a:t>host Speak Up </a:t>
            </a:r>
            <a:r>
              <a:rPr lang="en-US" sz="3600" b="1" dirty="0" smtClean="0"/>
              <a:t>Schools</a:t>
            </a:r>
            <a:r>
              <a:rPr lang="en-US" sz="3600" b="1" dirty="0"/>
              <a:t>!</a:t>
            </a:r>
            <a:r>
              <a:rPr lang="en-US" sz="2800" dirty="0"/>
              <a:t/>
            </a:r>
            <a:br>
              <a:rPr lang="en-US" sz="2800" dirty="0"/>
            </a:b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84" y="447869"/>
            <a:ext cx="2134250" cy="1784456"/>
          </a:xfrm>
          <a:prstGeom prst="rect">
            <a:avLst/>
          </a:prstGeom>
        </p:spPr>
      </p:pic>
    </p:spTree>
    <p:extLst>
      <p:ext uri="{BB962C8B-B14F-4D97-AF65-F5344CB8AC3E}">
        <p14:creationId xmlns:p14="http://schemas.microsoft.com/office/powerpoint/2010/main" val="257207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31" y="975358"/>
            <a:ext cx="2113235" cy="1438503"/>
          </a:xfrm>
        </p:spPr>
        <p:txBody>
          <a:bodyPr/>
          <a:lstStyle/>
          <a:p>
            <a:r>
              <a:rPr lang="en-US" dirty="0"/>
              <a:t>Why host?</a:t>
            </a:r>
          </a:p>
        </p:txBody>
      </p:sp>
      <p:sp>
        <p:nvSpPr>
          <p:cNvPr id="3" name="Content Placeholder 2"/>
          <p:cNvSpPr>
            <a:spLocks noGrp="1"/>
          </p:cNvSpPr>
          <p:nvPr>
            <p:ph idx="1"/>
          </p:nvPr>
        </p:nvSpPr>
        <p:spPr>
          <a:xfrm>
            <a:off x="2370868" y="794950"/>
            <a:ext cx="7943408" cy="5268100"/>
          </a:xfrm>
        </p:spPr>
        <p:txBody>
          <a:bodyPr>
            <a:normAutofit fontScale="92500" lnSpcReduction="10000"/>
          </a:bodyPr>
          <a:lstStyle/>
          <a:p>
            <a:pPr marL="0" indent="0">
              <a:buNone/>
            </a:pPr>
            <a:r>
              <a:rPr lang="en-US" sz="3600" b="1" dirty="0"/>
              <a:t>Benefits to Citizens</a:t>
            </a:r>
            <a:endParaRPr lang="en-US" sz="3600" dirty="0"/>
          </a:p>
          <a:p>
            <a:pPr marL="793750" lvl="1" indent="-457200"/>
            <a:r>
              <a:rPr lang="en-US" dirty="0"/>
              <a:t>Ensure </a:t>
            </a:r>
            <a:r>
              <a:rPr lang="en-US" u="sng" dirty="0"/>
              <a:t>effective</a:t>
            </a:r>
            <a:r>
              <a:rPr lang="en-US" dirty="0"/>
              <a:t> input to Redistricting Commissioners: </a:t>
            </a:r>
            <a:r>
              <a:rPr lang="en-US" dirty="0" smtClean="0"/>
              <a:t>Deliver </a:t>
            </a:r>
            <a:r>
              <a:rPr lang="en-US" dirty="0"/>
              <a:t>compelling talking points with confidence!</a:t>
            </a:r>
          </a:p>
          <a:p>
            <a:pPr marL="793750" lvl="1" indent="-457200"/>
            <a:r>
              <a:rPr lang="en-US" dirty="0"/>
              <a:t>Encourage diverse voices</a:t>
            </a:r>
          </a:p>
          <a:p>
            <a:pPr marL="793750" lvl="1" indent="-457200"/>
            <a:r>
              <a:rPr lang="en-US" dirty="0"/>
              <a:t>Hold Redistricting Commission accountable</a:t>
            </a:r>
          </a:p>
          <a:p>
            <a:pPr marL="793750" lvl="1" indent="-457200"/>
            <a:r>
              <a:rPr lang="en-US" dirty="0"/>
              <a:t>Make maps more representative of diversity</a:t>
            </a:r>
          </a:p>
          <a:p>
            <a:pPr marL="0" indent="0">
              <a:buNone/>
            </a:pPr>
            <a:r>
              <a:rPr lang="en-US" sz="3600" b="1" dirty="0"/>
              <a:t>Benefits to your </a:t>
            </a:r>
            <a:r>
              <a:rPr lang="en-US" sz="3600" b="1" dirty="0" smtClean="0"/>
              <a:t>Organizations</a:t>
            </a:r>
            <a:endParaRPr lang="en-US" sz="3600" b="1" dirty="0"/>
          </a:p>
          <a:p>
            <a:pPr marL="793750" lvl="1" indent="-457200"/>
            <a:r>
              <a:rPr lang="en-US" dirty="0"/>
              <a:t>Build testifying skills – for </a:t>
            </a:r>
            <a:r>
              <a:rPr lang="en-US" dirty="0" smtClean="0"/>
              <a:t>organizations</a:t>
            </a:r>
            <a:r>
              <a:rPr lang="en-US" dirty="0" smtClean="0"/>
              <a:t> </a:t>
            </a:r>
            <a:r>
              <a:rPr lang="en-US" dirty="0"/>
              <a:t>&amp; </a:t>
            </a:r>
            <a:r>
              <a:rPr lang="en-US" dirty="0" smtClean="0"/>
              <a:t>broader community</a:t>
            </a:r>
            <a:endParaRPr lang="en-US" dirty="0"/>
          </a:p>
          <a:p>
            <a:pPr marL="793750" lvl="1" indent="-457200"/>
            <a:r>
              <a:rPr lang="en-US" dirty="0"/>
              <a:t>Strengthen ties with existing partners</a:t>
            </a:r>
          </a:p>
          <a:p>
            <a:pPr marL="793750" lvl="1" indent="-457200"/>
            <a:r>
              <a:rPr lang="en-US" dirty="0"/>
              <a:t>Create new partnerships</a:t>
            </a:r>
          </a:p>
          <a:p>
            <a:pPr marL="793750" lvl="1" indent="-457200"/>
            <a:r>
              <a:rPr lang="en-US" dirty="0"/>
              <a:t>Grow awareness of critical work of </a:t>
            </a:r>
            <a:r>
              <a:rPr lang="en-US" dirty="0" smtClean="0"/>
              <a:t>your organization</a:t>
            </a:r>
            <a:endParaRPr lang="en-US" dirty="0"/>
          </a:p>
          <a:p>
            <a:pPr marL="793750" lvl="1" indent="-457200"/>
            <a:r>
              <a:rPr lang="en-US" dirty="0"/>
              <a:t>Recruit new </a:t>
            </a:r>
            <a:r>
              <a:rPr lang="en-US" dirty="0" smtClean="0"/>
              <a:t>members or donors</a:t>
            </a:r>
            <a:endParaRPr lang="en-US" sz="2800" b="1" dirty="0"/>
          </a:p>
        </p:txBody>
      </p:sp>
      <p:grpSp>
        <p:nvGrpSpPr>
          <p:cNvPr id="4" name="Group 3"/>
          <p:cNvGrpSpPr>
            <a:grpSpLocks/>
          </p:cNvGrpSpPr>
          <p:nvPr/>
        </p:nvGrpSpPr>
        <p:grpSpPr bwMode="auto">
          <a:xfrm>
            <a:off x="9917013" y="5201327"/>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865520" y="175291"/>
            <a:ext cx="2000444" cy="2238570"/>
          </a:xfrm>
          <a:prstGeom prst="rect">
            <a:avLst/>
          </a:prstGeom>
        </p:spPr>
      </p:pic>
    </p:spTree>
    <p:extLst>
      <p:ext uri="{BB962C8B-B14F-4D97-AF65-F5344CB8AC3E}">
        <p14:creationId xmlns:p14="http://schemas.microsoft.com/office/powerpoint/2010/main" val="13493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724" y="771144"/>
            <a:ext cx="8107679" cy="5315712"/>
          </a:xfrm>
        </p:spPr>
        <p:txBody>
          <a:bodyPr>
            <a:normAutofit fontScale="92500" lnSpcReduction="10000"/>
          </a:bodyPr>
          <a:lstStyle/>
          <a:p>
            <a:pPr marL="0" indent="0">
              <a:buNone/>
            </a:pPr>
            <a:r>
              <a:rPr lang="en-US" sz="3600" b="1" dirty="0" smtClean="0"/>
              <a:t>Local Organizations’ Responsibilities</a:t>
            </a:r>
            <a:endParaRPr lang="en-US" sz="3600" b="1" dirty="0"/>
          </a:p>
          <a:p>
            <a:pPr marL="793750" lvl="1" indent="-457200">
              <a:spcBef>
                <a:spcPts val="1200"/>
              </a:spcBef>
            </a:pPr>
            <a:r>
              <a:rPr lang="en-US" sz="2600" dirty="0"/>
              <a:t>Host a school </a:t>
            </a:r>
            <a:r>
              <a:rPr lang="en-US" sz="2600" dirty="0" smtClean="0"/>
              <a:t>(between February </a:t>
            </a:r>
            <a:r>
              <a:rPr lang="en-US" sz="2600" dirty="0"/>
              <a:t>– May, 2021)</a:t>
            </a:r>
          </a:p>
          <a:p>
            <a:pPr marL="793750" lvl="1" indent="-457200">
              <a:spcBef>
                <a:spcPts val="1200"/>
              </a:spcBef>
            </a:pPr>
            <a:r>
              <a:rPr lang="en-US" sz="2600" dirty="0"/>
              <a:t>Identify partners</a:t>
            </a:r>
          </a:p>
          <a:p>
            <a:pPr marL="793750" lvl="1" indent="-457200">
              <a:spcBef>
                <a:spcPts val="1200"/>
              </a:spcBef>
            </a:pPr>
            <a:r>
              <a:rPr lang="en-US" sz="2600" dirty="0"/>
              <a:t>Set venue, date and time</a:t>
            </a:r>
          </a:p>
          <a:p>
            <a:pPr marL="793750" lvl="1" indent="-457200">
              <a:spcBef>
                <a:spcPts val="1200"/>
              </a:spcBef>
            </a:pPr>
            <a:r>
              <a:rPr lang="en-US" sz="2600" dirty="0"/>
              <a:t>Promote your School</a:t>
            </a:r>
          </a:p>
          <a:p>
            <a:pPr marL="793750" lvl="1" indent="-457200">
              <a:spcBef>
                <a:spcPts val="1200"/>
              </a:spcBef>
            </a:pPr>
            <a:r>
              <a:rPr lang="en-US" sz="2600" dirty="0"/>
              <a:t>Provide </a:t>
            </a:r>
            <a:r>
              <a:rPr lang="en-US" sz="2600" dirty="0" smtClean="0"/>
              <a:t>coaches</a:t>
            </a:r>
            <a:r>
              <a:rPr lang="en-US" sz="2600" dirty="0"/>
              <a:t/>
            </a:r>
            <a:br>
              <a:rPr lang="en-US" sz="2600" dirty="0"/>
            </a:br>
            <a:r>
              <a:rPr lang="en-US" sz="2600" dirty="0" smtClean="0"/>
              <a:t>(Who will attend </a:t>
            </a:r>
            <a:r>
              <a:rPr lang="en-US" sz="2600" dirty="0"/>
              <a:t>Train-the-Trainers session)</a:t>
            </a:r>
          </a:p>
          <a:p>
            <a:pPr marL="793750" lvl="1" indent="-457200">
              <a:spcBef>
                <a:spcPts val="1200"/>
              </a:spcBef>
            </a:pPr>
            <a:r>
              <a:rPr lang="en-US" sz="2600" dirty="0"/>
              <a:t>Attend Redistricting Commission meeting in </a:t>
            </a:r>
            <a:r>
              <a:rPr lang="en-US" sz="2600" u="sng" dirty="0"/>
              <a:t>your</a:t>
            </a:r>
            <a:r>
              <a:rPr lang="en-US" sz="2600" dirty="0"/>
              <a:t> </a:t>
            </a:r>
            <a:r>
              <a:rPr lang="en-US" sz="2600" dirty="0" smtClean="0"/>
              <a:t>district</a:t>
            </a:r>
          </a:p>
          <a:p>
            <a:pPr marL="793750" lvl="1" indent="-457200">
              <a:spcBef>
                <a:spcPts val="1200"/>
              </a:spcBef>
            </a:pPr>
            <a:r>
              <a:rPr lang="en-US" sz="2600" dirty="0" smtClean="0"/>
              <a:t>Coordinate </a:t>
            </a:r>
            <a:r>
              <a:rPr lang="en-US" sz="2600" dirty="0"/>
              <a:t>speakers </a:t>
            </a:r>
            <a:r>
              <a:rPr lang="en-US" sz="2600" dirty="0" smtClean="0"/>
              <a:t>to testify!</a:t>
            </a:r>
          </a:p>
          <a:p>
            <a:pPr marL="793750" lvl="1" indent="-457200">
              <a:spcBef>
                <a:spcPts val="1200"/>
              </a:spcBef>
            </a:pPr>
            <a:r>
              <a:rPr lang="en-US" sz="2600" dirty="0" smtClean="0"/>
              <a:t>Collect Stories</a:t>
            </a:r>
            <a:endParaRPr lang="en-US" sz="2600" dirty="0"/>
          </a:p>
        </p:txBody>
      </p:sp>
      <p:grpSp>
        <p:nvGrpSpPr>
          <p:cNvPr id="4" name="Group 3"/>
          <p:cNvGrpSpPr>
            <a:grpSpLocks/>
          </p:cNvGrpSpPr>
          <p:nvPr/>
        </p:nvGrpSpPr>
        <p:grpSpPr bwMode="auto">
          <a:xfrm>
            <a:off x="10052266" y="5340686"/>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92282" y="1126718"/>
            <a:ext cx="2982961" cy="3338043"/>
          </a:xfrm>
          <a:prstGeom prst="rect">
            <a:avLst/>
          </a:prstGeom>
        </p:spPr>
      </p:pic>
    </p:spTree>
    <p:extLst>
      <p:ext uri="{BB962C8B-B14F-4D97-AF65-F5344CB8AC3E}">
        <p14:creationId xmlns:p14="http://schemas.microsoft.com/office/powerpoint/2010/main" val="278345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391" y="802432"/>
            <a:ext cx="8107679" cy="5284423"/>
          </a:xfrm>
        </p:spPr>
        <p:txBody>
          <a:bodyPr>
            <a:normAutofit/>
          </a:bodyPr>
          <a:lstStyle/>
          <a:p>
            <a:pPr marL="0" indent="0">
              <a:buNone/>
            </a:pPr>
            <a:r>
              <a:rPr lang="en-US" sz="3600" b="1" dirty="0"/>
              <a:t>LWVWA will provide:</a:t>
            </a:r>
          </a:p>
          <a:p>
            <a:pPr marL="793750" lvl="1" indent="-457200">
              <a:spcBef>
                <a:spcPts val="1200"/>
              </a:spcBef>
            </a:pPr>
            <a:r>
              <a:rPr lang="en-US" sz="2600" dirty="0"/>
              <a:t>Program design </a:t>
            </a:r>
            <a:endParaRPr lang="en-US" sz="2600" dirty="0" smtClean="0"/>
          </a:p>
          <a:p>
            <a:pPr marL="1076325" lvl="2" indent="-457200">
              <a:spcBef>
                <a:spcPts val="1200"/>
              </a:spcBef>
            </a:pPr>
            <a:r>
              <a:rPr lang="en-US" sz="2400" dirty="0"/>
              <a:t>o</a:t>
            </a:r>
            <a:r>
              <a:rPr lang="en-US" sz="2400" dirty="0" smtClean="0"/>
              <a:t>utline </a:t>
            </a:r>
            <a:r>
              <a:rPr lang="en-US" sz="2400" dirty="0"/>
              <a:t>for the </a:t>
            </a:r>
            <a:r>
              <a:rPr lang="en-US" sz="2400" dirty="0" smtClean="0"/>
              <a:t>session</a:t>
            </a:r>
          </a:p>
          <a:p>
            <a:pPr marL="1076325" lvl="2" indent="-457200">
              <a:spcBef>
                <a:spcPts val="1200"/>
              </a:spcBef>
            </a:pPr>
            <a:r>
              <a:rPr lang="en-US" sz="2400" dirty="0" smtClean="0"/>
              <a:t>Additional option modules you can add</a:t>
            </a:r>
            <a:endParaRPr lang="en-US" sz="2400" dirty="0"/>
          </a:p>
          <a:p>
            <a:pPr marL="793750" lvl="1" indent="-457200">
              <a:spcBef>
                <a:spcPts val="1200"/>
              </a:spcBef>
            </a:pPr>
            <a:r>
              <a:rPr lang="en-US" sz="2600" dirty="0"/>
              <a:t>Trainers to train your local volunteers (in person or via Zoom)</a:t>
            </a:r>
          </a:p>
          <a:p>
            <a:pPr marL="793750" lvl="1" indent="-457200">
              <a:spcBef>
                <a:spcPts val="1200"/>
              </a:spcBef>
            </a:pPr>
            <a:r>
              <a:rPr lang="en-US" sz="2600" dirty="0"/>
              <a:t>Talking </a:t>
            </a:r>
            <a:r>
              <a:rPr lang="en-US" sz="2600" dirty="0" smtClean="0"/>
              <a:t>points </a:t>
            </a:r>
          </a:p>
          <a:p>
            <a:pPr marL="1280160" lvl="2" indent="-548640">
              <a:buFont typeface="Courier New" panose="02070309020205020404" pitchFamily="49" charset="0"/>
              <a:buChar char="o"/>
            </a:pPr>
            <a:r>
              <a:rPr lang="en-US" sz="2400" dirty="0" smtClean="0"/>
              <a:t>For participants </a:t>
            </a:r>
          </a:p>
          <a:p>
            <a:pPr marL="1280160" lvl="2" indent="-548640">
              <a:buFont typeface="Courier New" panose="02070309020205020404" pitchFamily="49" charset="0"/>
              <a:buChar char="o"/>
            </a:pPr>
            <a:r>
              <a:rPr lang="en-US" sz="2400" dirty="0" smtClean="0"/>
              <a:t>For </a:t>
            </a:r>
            <a:r>
              <a:rPr lang="en-US" sz="2400" dirty="0"/>
              <a:t>potential partners</a:t>
            </a:r>
          </a:p>
          <a:p>
            <a:pPr marL="1280160" lvl="2" indent="-548640">
              <a:buFont typeface="Courier New" panose="02070309020205020404" pitchFamily="49" charset="0"/>
              <a:buChar char="o"/>
            </a:pPr>
            <a:r>
              <a:rPr lang="en-US" sz="2400" dirty="0"/>
              <a:t>For potential </a:t>
            </a:r>
            <a:r>
              <a:rPr lang="en-US" sz="2400" dirty="0" smtClean="0"/>
              <a:t>funders</a:t>
            </a:r>
            <a:endParaRPr lang="en-US" sz="2400" dirty="0"/>
          </a:p>
        </p:txBody>
      </p:sp>
      <p:grpSp>
        <p:nvGrpSpPr>
          <p:cNvPr id="4" name="Group 3"/>
          <p:cNvGrpSpPr>
            <a:grpSpLocks/>
          </p:cNvGrpSpPr>
          <p:nvPr/>
        </p:nvGrpSpPr>
        <p:grpSpPr bwMode="auto">
          <a:xfrm>
            <a:off x="10252916" y="5340686"/>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367429" y="1273301"/>
            <a:ext cx="2982961" cy="3338043"/>
          </a:xfrm>
          <a:prstGeom prst="rect">
            <a:avLst/>
          </a:prstGeom>
        </p:spPr>
      </p:pic>
    </p:spTree>
    <p:extLst>
      <p:ext uri="{BB962C8B-B14F-4D97-AF65-F5344CB8AC3E}">
        <p14:creationId xmlns:p14="http://schemas.microsoft.com/office/powerpoint/2010/main" val="19738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0391" y="717015"/>
            <a:ext cx="8558074" cy="5832641"/>
          </a:xfrm>
        </p:spPr>
        <p:txBody>
          <a:bodyPr>
            <a:normAutofit fontScale="55000" lnSpcReduction="20000"/>
          </a:bodyPr>
          <a:lstStyle/>
          <a:p>
            <a:pPr marL="0" indent="0">
              <a:lnSpc>
                <a:spcPct val="120000"/>
              </a:lnSpc>
              <a:spcBef>
                <a:spcPts val="0"/>
              </a:spcBef>
              <a:spcAft>
                <a:spcPts val="400"/>
              </a:spcAft>
              <a:buNone/>
            </a:pPr>
            <a:r>
              <a:rPr lang="en-US" sz="6500" b="1" dirty="0"/>
              <a:t>Potential </a:t>
            </a:r>
            <a:r>
              <a:rPr lang="en-US" sz="6500" b="1" dirty="0" smtClean="0"/>
              <a:t>Partners Ideas</a:t>
            </a:r>
            <a:endParaRPr lang="en-US" sz="6500" b="1" dirty="0"/>
          </a:p>
          <a:p>
            <a:pPr marL="822960" lvl="1" indent="-457200">
              <a:lnSpc>
                <a:spcPct val="120000"/>
              </a:lnSpc>
              <a:spcBef>
                <a:spcPts val="0"/>
              </a:spcBef>
              <a:spcAft>
                <a:spcPts val="400"/>
              </a:spcAft>
            </a:pPr>
            <a:r>
              <a:rPr lang="en-US" sz="4400" dirty="0" smtClean="0"/>
              <a:t>State and Local Coalitions</a:t>
            </a:r>
          </a:p>
          <a:p>
            <a:pPr marL="822960" lvl="1" indent="-457200">
              <a:lnSpc>
                <a:spcPct val="120000"/>
              </a:lnSpc>
              <a:spcBef>
                <a:spcPts val="0"/>
              </a:spcBef>
              <a:spcAft>
                <a:spcPts val="400"/>
              </a:spcAft>
            </a:pPr>
            <a:r>
              <a:rPr lang="en-US" sz="4400" dirty="0" smtClean="0"/>
              <a:t>Communities </a:t>
            </a:r>
            <a:r>
              <a:rPr lang="en-US" sz="4400" dirty="0"/>
              <a:t>of </a:t>
            </a:r>
            <a:r>
              <a:rPr lang="en-US" sz="4400" dirty="0" smtClean="0"/>
              <a:t>Color serving orgs: </a:t>
            </a:r>
            <a:r>
              <a:rPr lang="en-US" sz="4400" dirty="0"/>
              <a:t>NAACP, </a:t>
            </a:r>
            <a:r>
              <a:rPr lang="en-US" sz="4400" dirty="0" err="1"/>
              <a:t>Latinx</a:t>
            </a:r>
            <a:r>
              <a:rPr lang="en-US" sz="4400" dirty="0"/>
              <a:t> community</a:t>
            </a:r>
            <a:r>
              <a:rPr lang="en-US" sz="4400" dirty="0" smtClean="0"/>
              <a:t>, AAPI, </a:t>
            </a:r>
            <a:r>
              <a:rPr lang="en-US" sz="4400" dirty="0" err="1" smtClean="0"/>
              <a:t>etc</a:t>
            </a:r>
            <a:endParaRPr lang="en-US" sz="4400" dirty="0" smtClean="0"/>
          </a:p>
          <a:p>
            <a:pPr marL="822960" lvl="1" indent="-457200">
              <a:lnSpc>
                <a:spcPct val="120000"/>
              </a:lnSpc>
              <a:spcBef>
                <a:spcPts val="0"/>
              </a:spcBef>
              <a:spcAft>
                <a:spcPts val="400"/>
              </a:spcAft>
            </a:pPr>
            <a:r>
              <a:rPr lang="en-US" sz="4400" dirty="0" smtClean="0"/>
              <a:t>Colleges </a:t>
            </a:r>
            <a:r>
              <a:rPr lang="en-US" sz="4400" dirty="0"/>
              <a:t>and Universities</a:t>
            </a:r>
          </a:p>
          <a:p>
            <a:pPr marL="793750" lvl="1" indent="-457200">
              <a:lnSpc>
                <a:spcPct val="120000"/>
              </a:lnSpc>
              <a:spcBef>
                <a:spcPts val="0"/>
              </a:spcBef>
              <a:spcAft>
                <a:spcPts val="400"/>
              </a:spcAft>
            </a:pPr>
            <a:r>
              <a:rPr lang="en-US" sz="4400" dirty="0"/>
              <a:t>Immigrant community</a:t>
            </a:r>
          </a:p>
          <a:p>
            <a:pPr marL="793750" lvl="1" indent="-457200">
              <a:lnSpc>
                <a:spcPct val="120000"/>
              </a:lnSpc>
              <a:spcBef>
                <a:spcPts val="0"/>
              </a:spcBef>
              <a:spcAft>
                <a:spcPts val="400"/>
              </a:spcAft>
            </a:pPr>
            <a:r>
              <a:rPr lang="en-US" sz="4400" dirty="0"/>
              <a:t>Local nonprofits working with </a:t>
            </a:r>
            <a:r>
              <a:rPr lang="en-US" sz="4400" dirty="0" smtClean="0"/>
              <a:t>other under- </a:t>
            </a:r>
            <a:r>
              <a:rPr lang="en-US" sz="4400" dirty="0"/>
              <a:t>represented </a:t>
            </a:r>
            <a:r>
              <a:rPr lang="en-US" sz="4400" dirty="0" smtClean="0"/>
              <a:t>populations (low income, disabilities)</a:t>
            </a:r>
            <a:endParaRPr lang="en-US" sz="4400" dirty="0"/>
          </a:p>
          <a:p>
            <a:pPr marL="793750" lvl="1" indent="-457200">
              <a:lnSpc>
                <a:spcPct val="120000"/>
              </a:lnSpc>
              <a:spcBef>
                <a:spcPts val="0"/>
              </a:spcBef>
              <a:spcAft>
                <a:spcPts val="400"/>
              </a:spcAft>
            </a:pPr>
            <a:r>
              <a:rPr lang="en-US" sz="4400" dirty="0"/>
              <a:t>Tribal Governments/Councils</a:t>
            </a:r>
          </a:p>
          <a:p>
            <a:pPr marL="793750" lvl="1" indent="-457200">
              <a:lnSpc>
                <a:spcPct val="120000"/>
              </a:lnSpc>
              <a:spcBef>
                <a:spcPts val="0"/>
              </a:spcBef>
              <a:spcAft>
                <a:spcPts val="400"/>
              </a:spcAft>
            </a:pPr>
            <a:r>
              <a:rPr lang="en-US" sz="4400" dirty="0"/>
              <a:t>Diversity Equity Inclusion (DEI) Commissions</a:t>
            </a:r>
          </a:p>
          <a:p>
            <a:pPr marL="793750" lvl="1" indent="-457200">
              <a:lnSpc>
                <a:spcPct val="120000"/>
              </a:lnSpc>
              <a:spcBef>
                <a:spcPts val="0"/>
              </a:spcBef>
              <a:spcAft>
                <a:spcPts val="400"/>
              </a:spcAft>
            </a:pPr>
            <a:r>
              <a:rPr lang="en-US" sz="4400" dirty="0"/>
              <a:t>Environmental Organizations</a:t>
            </a:r>
          </a:p>
          <a:p>
            <a:pPr marL="793750" lvl="1" indent="-457200">
              <a:lnSpc>
                <a:spcPct val="120000"/>
              </a:lnSpc>
              <a:spcBef>
                <a:spcPts val="0"/>
              </a:spcBef>
              <a:spcAft>
                <a:spcPts val="400"/>
              </a:spcAft>
            </a:pPr>
            <a:r>
              <a:rPr lang="en-US" sz="4400" dirty="0"/>
              <a:t>Local Chambers of Commerce, </a:t>
            </a:r>
            <a:r>
              <a:rPr lang="en-US" sz="4400" dirty="0" smtClean="0"/>
              <a:t>                           Rotary </a:t>
            </a:r>
            <a:r>
              <a:rPr lang="en-US" sz="4400" dirty="0"/>
              <a:t>Clubs, etc</a:t>
            </a:r>
            <a:r>
              <a:rPr lang="en-US" sz="4400" dirty="0" smtClean="0"/>
              <a:t>.</a:t>
            </a:r>
            <a:endParaRPr lang="en-US" sz="4400" dirty="0"/>
          </a:p>
        </p:txBody>
      </p:sp>
      <p:grpSp>
        <p:nvGrpSpPr>
          <p:cNvPr id="4" name="Group 3"/>
          <p:cNvGrpSpPr>
            <a:grpSpLocks/>
          </p:cNvGrpSpPr>
          <p:nvPr/>
        </p:nvGrpSpPr>
        <p:grpSpPr bwMode="auto">
          <a:xfrm>
            <a:off x="9975602" y="5374603"/>
            <a:ext cx="1403137" cy="938194"/>
            <a:chOff x="1266" y="-107"/>
            <a:chExt cx="2147" cy="1439"/>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 y="-87"/>
              <a:ext cx="2147" cy="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3"/>
            <p:cNvSpPr txBox="1">
              <a:spLocks noChangeArrowheads="1"/>
            </p:cNvSpPr>
            <p:nvPr/>
          </p:nvSpPr>
          <p:spPr bwMode="auto">
            <a:xfrm>
              <a:off x="3039" y="-107"/>
              <a:ext cx="10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en-US" sz="1250">
                  <a:solidFill>
                    <a:srgbClr val="005596"/>
                  </a:solidFill>
                  <a:latin typeface="Myriad Pro" charset="0"/>
                  <a:ea typeface="Calibri" charset="0"/>
                  <a:cs typeface="Times New Roman" charset="0"/>
                </a:rPr>
                <a:t>®</a:t>
              </a:r>
              <a:endParaRPr lang="en-US" sz="1100">
                <a:latin typeface="Calibri" charset="0"/>
                <a:ea typeface="Calibri" charset="0"/>
                <a:cs typeface="Times New Roman"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367429" y="1273301"/>
            <a:ext cx="2982961" cy="3338043"/>
          </a:xfrm>
          <a:prstGeom prst="rect">
            <a:avLst/>
          </a:prstGeom>
        </p:spPr>
      </p:pic>
    </p:spTree>
    <p:extLst>
      <p:ext uri="{BB962C8B-B14F-4D97-AF65-F5344CB8AC3E}">
        <p14:creationId xmlns:p14="http://schemas.microsoft.com/office/powerpoint/2010/main" val="33000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the day will include:</a:t>
            </a:r>
          </a:p>
        </p:txBody>
      </p:sp>
      <p:sp>
        <p:nvSpPr>
          <p:cNvPr id="3" name="Content Placeholder 2"/>
          <p:cNvSpPr>
            <a:spLocks noGrp="1"/>
          </p:cNvSpPr>
          <p:nvPr>
            <p:ph idx="1"/>
          </p:nvPr>
        </p:nvSpPr>
        <p:spPr/>
        <p:txBody>
          <a:bodyPr>
            <a:normAutofit lnSpcReduction="10000"/>
          </a:bodyPr>
          <a:lstStyle/>
          <a:p>
            <a:pPr>
              <a:buClr>
                <a:schemeClr val="accent1"/>
              </a:buClr>
            </a:pPr>
            <a:r>
              <a:rPr lang="en-US" dirty="0"/>
              <a:t>Opening Keynote on the importance of redistricting</a:t>
            </a:r>
          </a:p>
          <a:p>
            <a:pPr>
              <a:buClr>
                <a:schemeClr val="accent1"/>
              </a:buClr>
            </a:pPr>
            <a:r>
              <a:rPr lang="en-US" dirty="0"/>
              <a:t>Discussions with experience citizen advocates / communications person</a:t>
            </a:r>
          </a:p>
          <a:p>
            <a:pPr>
              <a:buClr>
                <a:schemeClr val="accent1"/>
              </a:buClr>
            </a:pPr>
            <a:r>
              <a:rPr lang="en-US" dirty="0"/>
              <a:t>Summary of lessons learn from last redistricting cycle</a:t>
            </a:r>
          </a:p>
          <a:p>
            <a:pPr>
              <a:buClr>
                <a:schemeClr val="accent1"/>
              </a:buClr>
            </a:pPr>
            <a:r>
              <a:rPr lang="en-US" dirty="0"/>
              <a:t>Collective strategies for the best story telling</a:t>
            </a:r>
          </a:p>
          <a:p>
            <a:pPr>
              <a:buClr>
                <a:schemeClr val="accent1"/>
              </a:buClr>
            </a:pPr>
            <a:r>
              <a:rPr lang="en-US" dirty="0"/>
              <a:t>Time to develop your own talking points</a:t>
            </a:r>
          </a:p>
          <a:p>
            <a:pPr>
              <a:buClr>
                <a:schemeClr val="accent1"/>
              </a:buClr>
            </a:pPr>
            <a:r>
              <a:rPr lang="en-US" dirty="0"/>
              <a:t>Individual testimony practice with feedback</a:t>
            </a:r>
          </a:p>
          <a:p>
            <a:pPr>
              <a:buClr>
                <a:schemeClr val="accent1"/>
              </a:buClr>
            </a:pPr>
            <a:r>
              <a:rPr lang="en-US" dirty="0"/>
              <a:t>Local logistics around when the commission will come to your area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37600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p:cNvSpPr/>
          <p:nvPr/>
        </p:nvSpPr>
        <p:spPr>
          <a:xfrm>
            <a:off x="471444" y="2863239"/>
            <a:ext cx="11451265" cy="1605517"/>
          </a:xfrm>
          <a:prstGeom prst="rightArrow">
            <a:avLst>
              <a:gd name="adj1" fmla="val 50000"/>
              <a:gd name="adj2" fmla="val 58236"/>
            </a:avLst>
          </a:prstGeom>
          <a:gradFill>
            <a:gsLst>
              <a:gs pos="0">
                <a:srgbClr val="2377F4"/>
              </a:gs>
              <a:gs pos="69000">
                <a:schemeClr val="accent1">
                  <a:tint val="80000"/>
                  <a:shade val="100000"/>
                  <a:satMod val="150000"/>
                </a:schemeClr>
              </a:gs>
              <a:gs pos="100000">
                <a:schemeClr val="accent1">
                  <a:tint val="50000"/>
                  <a:shade val="100000"/>
                  <a:satMod val="1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63569" y="3342831"/>
            <a:ext cx="9867014" cy="646331"/>
          </a:xfrm>
          <a:prstGeom prst="rect">
            <a:avLst/>
          </a:prstGeom>
          <a:noFill/>
        </p:spPr>
        <p:txBody>
          <a:bodyPr wrap="square" rtlCol="0" anchor="ctr">
            <a:spAutoFit/>
          </a:bodyPr>
          <a:lstStyle/>
          <a:p>
            <a:r>
              <a:rPr lang="en-US" sz="3600" dirty="0" smtClean="0">
                <a:effectLst>
                  <a:outerShdw blurRad="38100" dist="38100" dir="2700000" algn="tl">
                    <a:srgbClr val="000000">
                      <a:alpha val="43137"/>
                    </a:srgbClr>
                  </a:outerShdw>
                </a:effectLst>
              </a:rPr>
              <a:t>2020                    </a:t>
            </a:r>
            <a:r>
              <a:rPr lang="en-US" sz="3600" dirty="0">
                <a:effectLst>
                  <a:outerShdw blurRad="38100" dist="38100" dir="2700000" algn="tl">
                    <a:srgbClr val="000000">
                      <a:alpha val="43137"/>
                    </a:srgbClr>
                  </a:outerShdw>
                </a:effectLst>
              </a:rPr>
              <a:t>2021            </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2022</a:t>
            </a:r>
          </a:p>
        </p:txBody>
      </p:sp>
      <p:cxnSp>
        <p:nvCxnSpPr>
          <p:cNvPr id="9" name="Straight Connector 8"/>
          <p:cNvCxnSpPr/>
          <p:nvPr/>
        </p:nvCxnSpPr>
        <p:spPr>
          <a:xfrm>
            <a:off x="583528" y="4059763"/>
            <a:ext cx="1056131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3153" y="4501337"/>
            <a:ext cx="1402789" cy="923330"/>
          </a:xfrm>
          <a:prstGeom prst="rect">
            <a:avLst/>
          </a:prstGeom>
          <a:noFill/>
        </p:spPr>
        <p:txBody>
          <a:bodyPr wrap="square" rtlCol="0">
            <a:spAutoFit/>
          </a:bodyPr>
          <a:lstStyle/>
          <a:p>
            <a:pPr algn="ctr"/>
            <a:r>
              <a:rPr lang="en-US" dirty="0">
                <a:solidFill>
                  <a:schemeClr val="bg2">
                    <a:lumMod val="50000"/>
                  </a:schemeClr>
                </a:solidFill>
              </a:rPr>
              <a:t>2020 Legislative Session</a:t>
            </a:r>
          </a:p>
        </p:txBody>
      </p:sp>
      <p:cxnSp>
        <p:nvCxnSpPr>
          <p:cNvPr id="16" name="Straight Connector 15"/>
          <p:cNvCxnSpPr/>
          <p:nvPr/>
        </p:nvCxnSpPr>
        <p:spPr>
          <a:xfrm>
            <a:off x="1164548" y="4067643"/>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18538" y="4489762"/>
            <a:ext cx="1402789" cy="646331"/>
          </a:xfrm>
          <a:prstGeom prst="rect">
            <a:avLst/>
          </a:prstGeom>
          <a:noFill/>
        </p:spPr>
        <p:txBody>
          <a:bodyPr wrap="square" rtlCol="0">
            <a:spAutoFit/>
          </a:bodyPr>
          <a:lstStyle/>
          <a:p>
            <a:pPr algn="ctr"/>
            <a:r>
              <a:rPr lang="en-US" dirty="0">
                <a:solidFill>
                  <a:schemeClr val="bg2">
                    <a:lumMod val="50000"/>
                  </a:schemeClr>
                </a:solidFill>
              </a:rPr>
              <a:t>Census</a:t>
            </a:r>
            <a:br>
              <a:rPr lang="en-US" dirty="0">
                <a:solidFill>
                  <a:schemeClr val="bg2">
                    <a:lumMod val="50000"/>
                  </a:schemeClr>
                </a:solidFill>
              </a:rPr>
            </a:br>
            <a:r>
              <a:rPr lang="en-US" dirty="0">
                <a:solidFill>
                  <a:schemeClr val="bg2">
                    <a:lumMod val="50000"/>
                  </a:schemeClr>
                </a:solidFill>
              </a:rPr>
              <a:t>April 2020</a:t>
            </a:r>
          </a:p>
        </p:txBody>
      </p:sp>
      <p:cxnSp>
        <p:nvCxnSpPr>
          <p:cNvPr id="21" name="Straight Connector 20"/>
          <p:cNvCxnSpPr/>
          <p:nvPr/>
        </p:nvCxnSpPr>
        <p:spPr>
          <a:xfrm>
            <a:off x="2523956" y="4080274"/>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770508" y="4501337"/>
            <a:ext cx="1570713" cy="923330"/>
          </a:xfrm>
          <a:prstGeom prst="rect">
            <a:avLst/>
          </a:prstGeom>
          <a:noFill/>
        </p:spPr>
        <p:txBody>
          <a:bodyPr wrap="square" rtlCol="0">
            <a:spAutoFit/>
          </a:bodyPr>
          <a:lstStyle/>
          <a:p>
            <a:pPr algn="ctr"/>
            <a:r>
              <a:rPr lang="en-US" dirty="0">
                <a:solidFill>
                  <a:schemeClr val="bg2">
                    <a:lumMod val="50000"/>
                  </a:schemeClr>
                </a:solidFill>
              </a:rPr>
              <a:t>Commission Appointed</a:t>
            </a:r>
          </a:p>
          <a:p>
            <a:pPr algn="ctr"/>
            <a:r>
              <a:rPr lang="en-US" dirty="0" smtClean="0">
                <a:solidFill>
                  <a:schemeClr val="bg2">
                    <a:lumMod val="50000"/>
                  </a:schemeClr>
                </a:solidFill>
              </a:rPr>
              <a:t>1/15/21</a:t>
            </a:r>
            <a:endParaRPr lang="en-US" dirty="0">
              <a:solidFill>
                <a:schemeClr val="bg2">
                  <a:lumMod val="50000"/>
                </a:schemeClr>
              </a:solidFill>
            </a:endParaRPr>
          </a:p>
        </p:txBody>
      </p:sp>
      <p:cxnSp>
        <p:nvCxnSpPr>
          <p:cNvPr id="23" name="Straight Connector 22"/>
          <p:cNvCxnSpPr/>
          <p:nvPr/>
        </p:nvCxnSpPr>
        <p:spPr>
          <a:xfrm>
            <a:off x="5555865" y="4050949"/>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88334" y="4065594"/>
            <a:ext cx="1570713" cy="646331"/>
          </a:xfrm>
          <a:prstGeom prst="rect">
            <a:avLst/>
          </a:prstGeom>
          <a:noFill/>
        </p:spPr>
        <p:txBody>
          <a:bodyPr wrap="square" rtlCol="0">
            <a:spAutoFit/>
          </a:bodyPr>
          <a:lstStyle/>
          <a:p>
            <a:pPr algn="ctr"/>
            <a:r>
              <a:rPr lang="en-US" dirty="0">
                <a:solidFill>
                  <a:schemeClr val="bg2">
                    <a:lumMod val="50000"/>
                  </a:schemeClr>
                </a:solidFill>
              </a:rPr>
              <a:t>Public Meetings</a:t>
            </a:r>
          </a:p>
        </p:txBody>
      </p:sp>
      <p:sp>
        <p:nvSpPr>
          <p:cNvPr id="26" name="TextBox 25"/>
          <p:cNvSpPr txBox="1"/>
          <p:nvPr/>
        </p:nvSpPr>
        <p:spPr>
          <a:xfrm>
            <a:off x="9559870" y="4504271"/>
            <a:ext cx="1570713" cy="646331"/>
          </a:xfrm>
          <a:prstGeom prst="rect">
            <a:avLst/>
          </a:prstGeom>
          <a:noFill/>
        </p:spPr>
        <p:txBody>
          <a:bodyPr wrap="square" rtlCol="0">
            <a:spAutoFit/>
          </a:bodyPr>
          <a:lstStyle/>
          <a:p>
            <a:pPr algn="ctr"/>
            <a:r>
              <a:rPr lang="en-US" dirty="0">
                <a:solidFill>
                  <a:schemeClr val="bg2">
                    <a:lumMod val="50000"/>
                  </a:schemeClr>
                </a:solidFill>
              </a:rPr>
              <a:t>Primaries</a:t>
            </a:r>
          </a:p>
          <a:p>
            <a:pPr algn="ctr"/>
            <a:r>
              <a:rPr lang="en-US" dirty="0">
                <a:solidFill>
                  <a:schemeClr val="bg2">
                    <a:lumMod val="50000"/>
                  </a:schemeClr>
                </a:solidFill>
              </a:rPr>
              <a:t>March 2022</a:t>
            </a:r>
          </a:p>
        </p:txBody>
      </p:sp>
      <p:cxnSp>
        <p:nvCxnSpPr>
          <p:cNvPr id="27" name="Straight Connector 26"/>
          <p:cNvCxnSpPr/>
          <p:nvPr/>
        </p:nvCxnSpPr>
        <p:spPr>
          <a:xfrm>
            <a:off x="10326686" y="4050949"/>
            <a:ext cx="0" cy="41452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624810" y="4508422"/>
            <a:ext cx="1073963" cy="923330"/>
          </a:xfrm>
          <a:prstGeom prst="rect">
            <a:avLst/>
          </a:prstGeom>
          <a:noFill/>
        </p:spPr>
        <p:txBody>
          <a:bodyPr wrap="square" rtlCol="0">
            <a:spAutoFit/>
          </a:bodyPr>
          <a:lstStyle/>
          <a:p>
            <a:pPr algn="ctr"/>
            <a:r>
              <a:rPr lang="en-US" dirty="0" smtClean="0">
                <a:solidFill>
                  <a:schemeClr val="bg2">
                    <a:lumMod val="50000"/>
                  </a:schemeClr>
                </a:solidFill>
              </a:rPr>
              <a:t>Final </a:t>
            </a:r>
            <a:r>
              <a:rPr lang="en-US" dirty="0">
                <a:solidFill>
                  <a:schemeClr val="bg2">
                    <a:lumMod val="50000"/>
                  </a:schemeClr>
                </a:solidFill>
              </a:rPr>
              <a:t/>
            </a:r>
            <a:br>
              <a:rPr lang="en-US" dirty="0">
                <a:solidFill>
                  <a:schemeClr val="bg2">
                    <a:lumMod val="50000"/>
                  </a:schemeClr>
                </a:solidFill>
              </a:rPr>
            </a:br>
            <a:r>
              <a:rPr lang="en-US" dirty="0" smtClean="0">
                <a:solidFill>
                  <a:schemeClr val="bg2">
                    <a:lumMod val="50000"/>
                  </a:schemeClr>
                </a:solidFill>
              </a:rPr>
              <a:t>maps</a:t>
            </a:r>
          </a:p>
          <a:p>
            <a:pPr algn="ctr"/>
            <a:r>
              <a:rPr lang="en-US" dirty="0" smtClean="0">
                <a:solidFill>
                  <a:schemeClr val="bg2">
                    <a:lumMod val="50000"/>
                  </a:schemeClr>
                </a:solidFill>
              </a:rPr>
              <a:t>Nov 15</a:t>
            </a:r>
            <a:endParaRPr lang="en-US" dirty="0">
              <a:solidFill>
                <a:schemeClr val="bg2">
                  <a:lumMod val="50000"/>
                </a:schemeClr>
              </a:solidFill>
            </a:endParaRPr>
          </a:p>
        </p:txBody>
      </p:sp>
      <p:cxnSp>
        <p:nvCxnSpPr>
          <p:cNvPr id="29" name="Straight Connector 28"/>
          <p:cNvCxnSpPr/>
          <p:nvPr/>
        </p:nvCxnSpPr>
        <p:spPr>
          <a:xfrm>
            <a:off x="9186176" y="4067643"/>
            <a:ext cx="0" cy="41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614870" y="1165608"/>
            <a:ext cx="9530455" cy="2047055"/>
            <a:chOff x="493375" y="904674"/>
            <a:chExt cx="9530455" cy="2047055"/>
          </a:xfrm>
        </p:grpSpPr>
        <p:cxnSp>
          <p:nvCxnSpPr>
            <p:cNvPr id="43" name="Straight Connector 42"/>
            <p:cNvCxnSpPr/>
            <p:nvPr/>
          </p:nvCxnSpPr>
          <p:spPr>
            <a:xfrm>
              <a:off x="7452195" y="2455131"/>
              <a:ext cx="0" cy="414528"/>
            </a:xfrm>
            <a:prstGeom prst="line">
              <a:avLst/>
            </a:prstGeom>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493375" y="904674"/>
              <a:ext cx="9530455" cy="2047055"/>
              <a:chOff x="561214" y="419664"/>
              <a:chExt cx="9530455" cy="2047055"/>
            </a:xfrm>
          </p:grpSpPr>
          <p:sp>
            <p:nvSpPr>
              <p:cNvPr id="30" name="TextBox 29"/>
              <p:cNvSpPr txBox="1"/>
              <p:nvPr/>
            </p:nvSpPr>
            <p:spPr>
              <a:xfrm>
                <a:off x="561214" y="929815"/>
                <a:ext cx="1340909" cy="707886"/>
              </a:xfrm>
              <a:prstGeom prst="rect">
                <a:avLst/>
              </a:prstGeom>
              <a:noFill/>
            </p:spPr>
            <p:txBody>
              <a:bodyPr wrap="square" rtlCol="0">
                <a:spAutoFit/>
              </a:bodyPr>
              <a:lstStyle/>
              <a:p>
                <a:pPr algn="ctr"/>
                <a:r>
                  <a:rPr lang="en-US" sz="2000" dirty="0"/>
                  <a:t>Leagues</a:t>
                </a:r>
                <a:br>
                  <a:rPr lang="en-US" sz="2000" dirty="0"/>
                </a:br>
                <a:r>
                  <a:rPr lang="en-US" sz="2000" dirty="0"/>
                  <a:t>commit</a:t>
                </a:r>
              </a:p>
            </p:txBody>
          </p:sp>
          <p:sp>
            <p:nvSpPr>
              <p:cNvPr id="32" name="TextBox 31"/>
              <p:cNvSpPr txBox="1"/>
              <p:nvPr/>
            </p:nvSpPr>
            <p:spPr>
              <a:xfrm>
                <a:off x="2629620" y="1129229"/>
                <a:ext cx="1886894" cy="707886"/>
              </a:xfrm>
              <a:prstGeom prst="rect">
                <a:avLst/>
              </a:prstGeom>
              <a:noFill/>
            </p:spPr>
            <p:txBody>
              <a:bodyPr wrap="square" rtlCol="0">
                <a:spAutoFit/>
              </a:bodyPr>
              <a:lstStyle/>
              <a:p>
                <a:pPr algn="ctr"/>
                <a:r>
                  <a:rPr lang="en-US" sz="2000" dirty="0"/>
                  <a:t>Invite Partners</a:t>
                </a:r>
                <a:br>
                  <a:rPr lang="en-US" sz="2000" dirty="0"/>
                </a:br>
                <a:r>
                  <a:rPr lang="en-US" sz="2000" dirty="0"/>
                  <a:t>&amp; Promote</a:t>
                </a:r>
              </a:p>
            </p:txBody>
          </p:sp>
          <p:sp>
            <p:nvSpPr>
              <p:cNvPr id="33" name="TextBox 32"/>
              <p:cNvSpPr txBox="1"/>
              <p:nvPr/>
            </p:nvSpPr>
            <p:spPr>
              <a:xfrm>
                <a:off x="4874340" y="419664"/>
                <a:ext cx="1872376" cy="1631216"/>
              </a:xfrm>
              <a:prstGeom prst="rect">
                <a:avLst/>
              </a:prstGeom>
              <a:noFill/>
            </p:spPr>
            <p:txBody>
              <a:bodyPr wrap="square" rtlCol="0">
                <a:spAutoFit/>
              </a:bodyPr>
              <a:lstStyle/>
              <a:p>
                <a:pPr algn="ctr"/>
                <a:r>
                  <a:rPr lang="en-US" sz="2000" b="1" dirty="0"/>
                  <a:t>Speak-Up</a:t>
                </a:r>
                <a:br>
                  <a:rPr lang="en-US" sz="2000" b="1" dirty="0"/>
                </a:br>
                <a:r>
                  <a:rPr lang="en-US" sz="2000" b="1" dirty="0"/>
                  <a:t>Schools</a:t>
                </a:r>
                <a:br>
                  <a:rPr lang="en-US" sz="2000" b="1" dirty="0"/>
                </a:br>
                <a:r>
                  <a:rPr lang="en-US" sz="2000" b="1" dirty="0"/>
                  <a:t>in session</a:t>
                </a:r>
                <a:br>
                  <a:rPr lang="en-US" sz="2000" b="1" dirty="0"/>
                </a:br>
                <a:r>
                  <a:rPr lang="en-US" sz="2000" b="1" dirty="0"/>
                  <a:t>Feb-April</a:t>
                </a:r>
                <a:br>
                  <a:rPr lang="en-US" sz="2000" b="1" dirty="0"/>
                </a:br>
                <a:r>
                  <a:rPr lang="en-US" sz="2000" b="1" dirty="0"/>
                  <a:t>2021!</a:t>
                </a:r>
              </a:p>
            </p:txBody>
          </p:sp>
          <p:sp>
            <p:nvSpPr>
              <p:cNvPr id="34" name="TextBox 33"/>
              <p:cNvSpPr txBox="1"/>
              <p:nvPr/>
            </p:nvSpPr>
            <p:spPr>
              <a:xfrm>
                <a:off x="6844406" y="1484132"/>
                <a:ext cx="1323714" cy="400110"/>
              </a:xfrm>
              <a:prstGeom prst="rect">
                <a:avLst/>
              </a:prstGeom>
              <a:noFill/>
            </p:spPr>
            <p:txBody>
              <a:bodyPr wrap="square" rtlCol="0">
                <a:spAutoFit/>
              </a:bodyPr>
              <a:lstStyle/>
              <a:p>
                <a:pPr algn="ctr"/>
                <a:r>
                  <a:rPr lang="en-US" sz="2000" b="1" dirty="0"/>
                  <a:t>Testify!</a:t>
                </a:r>
              </a:p>
            </p:txBody>
          </p:sp>
          <p:sp>
            <p:nvSpPr>
              <p:cNvPr id="35" name="TextBox 34"/>
              <p:cNvSpPr txBox="1"/>
              <p:nvPr/>
            </p:nvSpPr>
            <p:spPr>
              <a:xfrm>
                <a:off x="8219293" y="1612851"/>
                <a:ext cx="1872376" cy="707886"/>
              </a:xfrm>
              <a:prstGeom prst="rect">
                <a:avLst/>
              </a:prstGeom>
              <a:noFill/>
            </p:spPr>
            <p:txBody>
              <a:bodyPr wrap="square" rtlCol="0">
                <a:spAutoFit/>
              </a:bodyPr>
              <a:lstStyle/>
              <a:p>
                <a:pPr algn="ctr"/>
                <a:r>
                  <a:rPr lang="en-US" sz="2000" dirty="0"/>
                  <a:t>Measure success</a:t>
                </a:r>
              </a:p>
            </p:txBody>
          </p:sp>
          <p:sp>
            <p:nvSpPr>
              <p:cNvPr id="42" name="Right Brace 41"/>
              <p:cNvSpPr/>
              <p:nvPr/>
            </p:nvSpPr>
            <p:spPr>
              <a:xfrm rot="16200000">
                <a:off x="3320756" y="1130806"/>
                <a:ext cx="375319" cy="2234448"/>
              </a:xfrm>
              <a:prstGeom prst="rightBrace">
                <a:avLst>
                  <a:gd name="adj1" fmla="val 41193"/>
                  <a:gd name="adj2" fmla="val 51666"/>
                </a:avLst>
              </a:prstGeom>
              <a:ln w="41275"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ight Brace 43"/>
              <p:cNvSpPr/>
              <p:nvPr/>
            </p:nvSpPr>
            <p:spPr>
              <a:xfrm rot="16200000">
                <a:off x="5573116" y="1597926"/>
                <a:ext cx="446910" cy="1290676"/>
              </a:xfrm>
              <a:prstGeom prst="rightBrace">
                <a:avLst>
                  <a:gd name="adj1" fmla="val 41193"/>
                  <a:gd name="adj2" fmla="val 51666"/>
                </a:avLst>
              </a:prstGeom>
              <a:ln w="41275"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57" name="Title 1"/>
          <p:cNvSpPr>
            <a:spLocks noGrp="1"/>
          </p:cNvSpPr>
          <p:nvPr>
            <p:ph type="title"/>
          </p:nvPr>
        </p:nvSpPr>
        <p:spPr>
          <a:xfrm>
            <a:off x="615588" y="357758"/>
            <a:ext cx="2698224" cy="819869"/>
          </a:xfrm>
        </p:spPr>
        <p:txBody>
          <a:bodyPr/>
          <a:lstStyle/>
          <a:p>
            <a:pPr>
              <a:lnSpc>
                <a:spcPct val="100000"/>
              </a:lnSpc>
            </a:pPr>
            <a:r>
              <a:rPr lang="en-US" dirty="0"/>
              <a:t>Timeline</a:t>
            </a:r>
          </a:p>
        </p:txBody>
      </p:sp>
      <p:cxnSp>
        <p:nvCxnSpPr>
          <p:cNvPr id="7" name="Straight Arrow Connector 6"/>
          <p:cNvCxnSpPr/>
          <p:nvPr/>
        </p:nvCxnSpPr>
        <p:spPr>
          <a:xfrm>
            <a:off x="2454573" y="1476468"/>
            <a:ext cx="2344300" cy="12192"/>
          </a:xfrm>
          <a:prstGeom prst="straightConnector1">
            <a:avLst/>
          </a:prstGeom>
          <a:ln w="44450" cmpd="sng">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52071" y="1101705"/>
            <a:ext cx="1340909" cy="707886"/>
          </a:xfrm>
          <a:prstGeom prst="rect">
            <a:avLst/>
          </a:prstGeom>
          <a:noFill/>
        </p:spPr>
        <p:txBody>
          <a:bodyPr wrap="square" rtlCol="0">
            <a:spAutoFit/>
          </a:bodyPr>
          <a:lstStyle/>
          <a:p>
            <a:pPr algn="ctr"/>
            <a:r>
              <a:rPr lang="en-US" sz="2000" dirty="0"/>
              <a:t>Attend training</a:t>
            </a:r>
          </a:p>
        </p:txBody>
      </p:sp>
      <p:sp>
        <p:nvSpPr>
          <p:cNvPr id="36" name="TextBox 35"/>
          <p:cNvSpPr txBox="1"/>
          <p:nvPr/>
        </p:nvSpPr>
        <p:spPr>
          <a:xfrm>
            <a:off x="6125893" y="4855530"/>
            <a:ext cx="1570713" cy="369332"/>
          </a:xfrm>
          <a:prstGeom prst="rect">
            <a:avLst/>
          </a:prstGeom>
          <a:noFill/>
        </p:spPr>
        <p:txBody>
          <a:bodyPr wrap="square" rtlCol="0">
            <a:spAutoFit/>
          </a:bodyPr>
          <a:lstStyle/>
          <a:p>
            <a:pPr algn="ctr"/>
            <a:r>
              <a:rPr lang="en-US" dirty="0">
                <a:solidFill>
                  <a:schemeClr val="bg2">
                    <a:lumMod val="50000"/>
                  </a:schemeClr>
                </a:solidFill>
              </a:rPr>
              <a:t>May/June</a:t>
            </a:r>
          </a:p>
        </p:txBody>
      </p:sp>
      <p:sp>
        <p:nvSpPr>
          <p:cNvPr id="37" name="TextBox 36"/>
          <p:cNvSpPr txBox="1"/>
          <p:nvPr/>
        </p:nvSpPr>
        <p:spPr>
          <a:xfrm>
            <a:off x="7386468" y="4859446"/>
            <a:ext cx="1570713" cy="369332"/>
          </a:xfrm>
          <a:prstGeom prst="rect">
            <a:avLst/>
          </a:prstGeom>
          <a:noFill/>
        </p:spPr>
        <p:txBody>
          <a:bodyPr wrap="square" rtlCol="0">
            <a:spAutoFit/>
          </a:bodyPr>
          <a:lstStyle/>
          <a:p>
            <a:pPr algn="ctr"/>
            <a:r>
              <a:rPr lang="en-US" dirty="0">
                <a:solidFill>
                  <a:schemeClr val="bg2">
                    <a:lumMod val="50000"/>
                  </a:schemeClr>
                </a:solidFill>
              </a:rPr>
              <a:t>Sept/Oct</a:t>
            </a:r>
          </a:p>
        </p:txBody>
      </p:sp>
      <p:cxnSp>
        <p:nvCxnSpPr>
          <p:cNvPr id="6" name="Connector: Elbow 5"/>
          <p:cNvCxnSpPr>
            <a:endCxn id="37" idx="0"/>
          </p:cNvCxnSpPr>
          <p:nvPr/>
        </p:nvCxnSpPr>
        <p:spPr>
          <a:xfrm>
            <a:off x="7808975" y="4672645"/>
            <a:ext cx="362850" cy="186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p:cNvCxnSpPr/>
          <p:nvPr/>
        </p:nvCxnSpPr>
        <p:spPr>
          <a:xfrm rot="10800000" flipV="1">
            <a:off x="6960019" y="4687178"/>
            <a:ext cx="378097" cy="16835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104054" y="79155"/>
            <a:ext cx="1706785" cy="1909955"/>
          </a:xfrm>
          <a:prstGeom prst="rect">
            <a:avLst/>
          </a:prstGeom>
        </p:spPr>
      </p:pic>
    </p:spTree>
    <p:extLst>
      <p:ext uri="{BB962C8B-B14F-4D97-AF65-F5344CB8AC3E}">
        <p14:creationId xmlns:p14="http://schemas.microsoft.com/office/powerpoint/2010/main" val="3513052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7">
      <a:dk1>
        <a:srgbClr val="000000"/>
      </a:dk1>
      <a:lt1>
        <a:srgbClr val="FFFFFF"/>
      </a:lt1>
      <a:dk2>
        <a:srgbClr val="242852"/>
      </a:dk2>
      <a:lt2>
        <a:srgbClr val="ACCBF9"/>
      </a:lt2>
      <a:accent1>
        <a:srgbClr val="00AB9F"/>
      </a:accent1>
      <a:accent2>
        <a:srgbClr val="00B7AE"/>
      </a:accent2>
      <a:accent3>
        <a:srgbClr val="7F8FA9"/>
      </a:accent3>
      <a:accent4>
        <a:srgbClr val="00AB9F"/>
      </a:accent4>
      <a:accent5>
        <a:srgbClr val="5AA2AE"/>
      </a:accent5>
      <a:accent6>
        <a:srgbClr val="9D90A0"/>
      </a:accent6>
      <a:hlink>
        <a:srgbClr val="9454C3"/>
      </a:hlink>
      <a:folHlink>
        <a:srgbClr val="3EBB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83899</TotalTime>
  <Words>2449</Words>
  <Application>Microsoft Macintosh PowerPoint</Application>
  <PresentationFormat>Widescreen</PresentationFormat>
  <Paragraphs>302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Courier New</vt:lpstr>
      <vt:lpstr>Myriad Pro</vt:lpstr>
      <vt:lpstr>News Gothic MT</vt:lpstr>
      <vt:lpstr>Times New Roman</vt:lpstr>
      <vt:lpstr>Wingdings 2</vt:lpstr>
      <vt:lpstr>Arial</vt:lpstr>
      <vt:lpstr>Breeze</vt:lpstr>
      <vt:lpstr>PowerPoint Presentation</vt:lpstr>
      <vt:lpstr>PowerPoint Presentation</vt:lpstr>
      <vt:lpstr>What is a Speak Up  School?</vt:lpstr>
      <vt:lpstr>Why host?</vt:lpstr>
      <vt:lpstr>PowerPoint Presentation</vt:lpstr>
      <vt:lpstr>PowerPoint Presentation</vt:lpstr>
      <vt:lpstr>PowerPoint Presentation</vt:lpstr>
      <vt:lpstr>What the day will include:</vt:lpstr>
      <vt:lpstr>Timeline</vt:lpstr>
      <vt:lpstr>Discussion</vt:lpstr>
      <vt:lpstr>Contact</vt:lpstr>
      <vt:lpstr>PowerPoint Presentation</vt:lpstr>
      <vt:lpstr>Census = Representation!</vt:lpstr>
      <vt:lpstr>Who Chooses Districts? </vt:lpstr>
      <vt:lpstr>2011 WA Redistricting Commission </vt:lpstr>
      <vt:lpstr>Washington State Redistricting Rules</vt:lpstr>
      <vt:lpstr>Commission Timeline</vt:lpstr>
      <vt:lpstr>REFORM BILLS</vt:lpstr>
      <vt:lpstr>2031 Commission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&amp; Reapportionment</dc:title>
  <dc:creator>Alison D McCaffree;Karen Crowley</dc:creator>
  <cp:lastModifiedBy>Alison McCaffree</cp:lastModifiedBy>
  <cp:revision>931</cp:revision>
  <cp:lastPrinted>2020-02-06T01:29:15Z</cp:lastPrinted>
  <dcterms:created xsi:type="dcterms:W3CDTF">2017-03-26T03:48:24Z</dcterms:created>
  <dcterms:modified xsi:type="dcterms:W3CDTF">2020-05-01T22:55:49Z</dcterms:modified>
</cp:coreProperties>
</file>